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490" r:id="rId5"/>
    <p:sldId id="476" r:id="rId6"/>
    <p:sldId id="548" r:id="rId7"/>
    <p:sldId id="2471" r:id="rId8"/>
    <p:sldId id="1449" r:id="rId9"/>
    <p:sldId id="1450" r:id="rId10"/>
    <p:sldId id="549" r:id="rId11"/>
    <p:sldId id="551" r:id="rId12"/>
    <p:sldId id="2472" r:id="rId13"/>
    <p:sldId id="2473" r:id="rId14"/>
    <p:sldId id="553" r:id="rId15"/>
    <p:sldId id="552" r:id="rId16"/>
    <p:sldId id="1451" r:id="rId17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8861"/>
    <a:srgbClr val="9A9B9D"/>
    <a:srgbClr val="AEB0AF"/>
    <a:srgbClr val="CEC7C1"/>
    <a:srgbClr val="8C8D90"/>
    <a:srgbClr val="D25350"/>
    <a:srgbClr val="808184"/>
    <a:srgbClr val="75767A"/>
    <a:srgbClr val="4E4F54"/>
    <a:srgbClr val="8488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09" autoAdjust="0"/>
    <p:restoredTop sz="95648" autoAdjust="0"/>
  </p:normalViewPr>
  <p:slideViewPr>
    <p:cSldViewPr snapToGrid="0" showGuides="1">
      <p:cViewPr varScale="1">
        <p:scale>
          <a:sx n="165" d="100"/>
          <a:sy n="165" d="100"/>
        </p:scale>
        <p:origin x="216" y="856"/>
      </p:cViewPr>
      <p:guideLst/>
    </p:cSldViewPr>
  </p:slideViewPr>
  <p:outlineViewPr>
    <p:cViewPr>
      <p:scale>
        <a:sx n="33" d="100"/>
        <a:sy n="33" d="100"/>
      </p:scale>
      <p:origin x="0" y="-22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>
        <p:scale>
          <a:sx n="50" d="100"/>
          <a:sy n="50" d="100"/>
        </p:scale>
        <p:origin x="5664" y="167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33024-10F1-4BC3-BAA5-CB28D8F9B6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8810624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4A39D-78C5-4FF5-94A2-BCBFAF602A34}" type="datetimeFigureOut">
              <a:rPr lang="en-US" smtClean="0">
                <a:latin typeface="+mn-lt"/>
              </a:rPr>
              <a:t>5/24/23</a:t>
            </a:fld>
            <a:endParaRPr lang="en-US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2005F-34EB-4228-A469-9DA7EF685E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0" y="8810626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l"/>
            <a:fld id="{C75DCF9F-B5D2-4E17-BF72-5579017E6EA3}" type="slidenum">
              <a:rPr lang="en-US" smtClean="0">
                <a:latin typeface="+mn-lt"/>
              </a:rPr>
              <a:pPr algn="l"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575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3.png>
</file>

<file path=ppt/media/image30.png>
</file>

<file path=ppt/media/image4.png>
</file>

<file path=ppt/media/image5.jpeg>
</file>

<file path=ppt/media/image6.png>
</file>

<file path=ppt/media/image7.jpeg>
</file>

<file path=ppt/media/image8.tif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4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D7992059-949A-4D84-A84D-82EB5F97947B}" type="datetimeFigureOut">
              <a:rPr lang="en-US" smtClean="0"/>
              <a:pPr/>
              <a:t>5/24/23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7"/>
            <a:ext cx="5607050" cy="366077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n-lt"/>
              </a:defRPr>
            </a:lvl1pPr>
          </a:lstStyle>
          <a:p>
            <a:fld id="{DBFF095A-F86B-4B29-8A9F-DF3D3D1F3E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8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F095A-F86B-4B29-8A9F-DF3D3D1F3E2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675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how we </a:t>
            </a:r>
            <a:r>
              <a:rPr lang="en-US" dirty="0" err="1"/>
              <a:t>gonna</a:t>
            </a:r>
            <a:r>
              <a:rPr lang="en-US" dirty="0"/>
              <a:t> spent the next 45 minutes.</a:t>
            </a:r>
          </a:p>
          <a:p>
            <a:endParaRPr lang="en-US" dirty="0"/>
          </a:p>
          <a:p>
            <a:r>
              <a:rPr lang="en-US" dirty="0"/>
              <a:t>I will start by showing you what I have been doing before joining the imaging team. </a:t>
            </a:r>
          </a:p>
          <a:p>
            <a:r>
              <a:rPr lang="en-US" dirty="0"/>
              <a:t>Then in the first part  I will describe my work as an imaging software developer</a:t>
            </a:r>
          </a:p>
          <a:p>
            <a:r>
              <a:rPr lang="en-US" dirty="0"/>
              <a:t>In the second part, I will talk about my work as Embedded imaging software developer and you will see how much the *embedded* word is important.</a:t>
            </a:r>
          </a:p>
          <a:p>
            <a:r>
              <a:rPr lang="en-US" dirty="0"/>
              <a:t>Finally I will give my vision of the CIS position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F095A-F86B-4B29-8A9F-DF3D3D1F3E2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502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F095A-F86B-4B29-8A9F-DF3D3D1F3E2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68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Presentation of what they are, how to get them, and to run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F095A-F86B-4B29-8A9F-DF3D3D1F3E2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245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337BA4A-B024-42C0-AEE3-721B228F8259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9E6EA7-E7F1-42F0-95B8-1B1A5A465AF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A5D040-4FD6-4BA1-AC81-B5CFF26CC671}"/>
              </a:ext>
            </a:extLst>
          </p:cNvPr>
          <p:cNvPicPr>
            <a:picLocks noChangeAspect="1"/>
          </p:cNvPicPr>
          <p:nvPr userDrawn="1"/>
        </p:nvPicPr>
        <p:blipFill rotWithShape="1">
          <a:blip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1" y="1074420"/>
            <a:ext cx="11334582" cy="4233245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267160" y="5343835"/>
            <a:ext cx="5384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>
                <a:solidFill>
                  <a:schemeClr val="tx1"/>
                </a:solidFill>
                <a:latin typeface="Century Gothic" panose="020B0502020202020204" pitchFamily="34" charset="0"/>
              </a:rPr>
              <a:t>ORNL is managed by UT-Battelle, LLC for the US Department of Energy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428736" y="1388962"/>
            <a:ext cx="8678194" cy="978729"/>
          </a:xfrm>
        </p:spPr>
        <p:txBody>
          <a:bodyPr/>
          <a:lstStyle>
            <a:lvl1pPr algn="l">
              <a:defRPr sz="3200" b="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47481" y="3013455"/>
            <a:ext cx="5440514" cy="2028101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E99884-2636-4794-A093-0F9256951E03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5" name="Freeform 7">
            <a:extLst>
              <a:ext uri="{FF2B5EF4-FFF2-40B4-BE49-F238E27FC236}">
                <a16:creationId xmlns:a16="http://schemas.microsoft.com/office/drawing/2014/main" id="{454A96CC-B6D3-471D-892D-1DBFEFBD0D12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latin typeface="+mn-lt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27030A5-C7D7-48D4-B261-45DC936EE5D9}"/>
              </a:ext>
            </a:extLst>
          </p:cNvPr>
          <p:cNvPicPr>
            <a:picLocks noChangeAspect="1"/>
          </p:cNvPicPr>
          <p:nvPr userDrawn="1"/>
        </p:nvPicPr>
        <p:blipFill>
          <a:blip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576" y="5409488"/>
            <a:ext cx="1603756" cy="3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082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7" y="1083755"/>
            <a:ext cx="5486764" cy="421929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4221671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3439C5-4231-ED43-91B8-86779195C11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C7DBBE-95AC-E843-979A-A1A45836011E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29C1BABE-6AB9-4F04-A1D6-C28E4287362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325F85-B4F1-4C5D-855D-1BE9D9C179D6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0" name="Line 5">
            <a:extLst>
              <a:ext uri="{FF2B5EF4-FFF2-40B4-BE49-F238E27FC236}">
                <a16:creationId xmlns:a16="http://schemas.microsoft.com/office/drawing/2014/main" id="{1F888CF4-3F65-4925-A47B-614AFCDC055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Line 6">
            <a:extLst>
              <a:ext uri="{FF2B5EF4-FFF2-40B4-BE49-F238E27FC236}">
                <a16:creationId xmlns:a16="http://schemas.microsoft.com/office/drawing/2014/main" id="{4CFFE01C-81C8-4437-B6F5-7BAAEE5FC29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1B955FFA-B6F5-4CDD-940A-DB05FD68B7CA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A5F7EA9-E5C6-4376-AC5D-CA0B1DA0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8079" y="2453317"/>
            <a:ext cx="5512904" cy="2690184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1499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6" y="1078992"/>
            <a:ext cx="5487073" cy="4224052"/>
          </a:xfrm>
          <a:noFill/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5779008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453316"/>
            <a:ext cx="5512904" cy="4163291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6" name="Freeform 7">
            <a:extLst>
              <a:ext uri="{FF2B5EF4-FFF2-40B4-BE49-F238E27FC236}">
                <a16:creationId xmlns:a16="http://schemas.microsoft.com/office/drawing/2014/main" id="{2A500EEB-73EC-4C16-8273-4ED5425DD64C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02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k green picture layou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20595" y="1078989"/>
            <a:ext cx="7464186" cy="422600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1" y="1078991"/>
            <a:ext cx="3846274" cy="5779007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079" y="1275788"/>
            <a:ext cx="3576228" cy="97969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800350"/>
            <a:ext cx="3541945" cy="3816258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E0FFF716-AFC7-4054-A1F8-2C39C30731D0}"/>
              </a:ext>
            </a:extLst>
          </p:cNvPr>
          <p:cNvSpPr>
            <a:spLocks/>
          </p:cNvSpPr>
          <p:nvPr userDrawn="1"/>
        </p:nvSpPr>
        <p:spPr bwMode="auto">
          <a:xfrm>
            <a:off x="4120595" y="1"/>
            <a:ext cx="8071405" cy="6857998"/>
          </a:xfrm>
          <a:custGeom>
            <a:avLst/>
            <a:gdLst>
              <a:gd name="T0" fmla="*/ 4151 w 4490"/>
              <a:gd name="T1" fmla="*/ 0 h 3815"/>
              <a:gd name="T2" fmla="*/ 4151 w 4490"/>
              <a:gd name="T3" fmla="*/ 2951 h 3815"/>
              <a:gd name="T4" fmla="*/ 0 w 4490"/>
              <a:gd name="T5" fmla="*/ 2951 h 3815"/>
              <a:gd name="T6" fmla="*/ 0 w 4490"/>
              <a:gd name="T7" fmla="*/ 3815 h 3815"/>
              <a:gd name="T8" fmla="*/ 4490 w 4490"/>
              <a:gd name="T9" fmla="*/ 3815 h 3815"/>
              <a:gd name="T10" fmla="*/ 4490 w 4490"/>
              <a:gd name="T11" fmla="*/ 2969 h 3815"/>
              <a:gd name="T12" fmla="*/ 4490 w 4490"/>
              <a:gd name="T13" fmla="*/ 2951 h 3815"/>
              <a:gd name="T14" fmla="*/ 4490 w 4490"/>
              <a:gd name="T15" fmla="*/ 0 h 3815"/>
              <a:gd name="T16" fmla="*/ 4151 w 4490"/>
              <a:gd name="T17" fmla="*/ 0 h 3815"/>
              <a:gd name="T18" fmla="*/ 4151 w 4490"/>
              <a:gd name="T19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90" h="3815">
                <a:moveTo>
                  <a:pt x="4151" y="0"/>
                </a:moveTo>
                <a:lnTo>
                  <a:pt x="4151" y="2951"/>
                </a:lnTo>
                <a:lnTo>
                  <a:pt x="0" y="2951"/>
                </a:lnTo>
                <a:lnTo>
                  <a:pt x="0" y="3815"/>
                </a:lnTo>
                <a:lnTo>
                  <a:pt x="4490" y="3815"/>
                </a:lnTo>
                <a:lnTo>
                  <a:pt x="4490" y="2969"/>
                </a:lnTo>
                <a:lnTo>
                  <a:pt x="4490" y="2951"/>
                </a:lnTo>
                <a:lnTo>
                  <a:pt x="4490" y="0"/>
                </a:lnTo>
                <a:lnTo>
                  <a:pt x="4151" y="0"/>
                </a:lnTo>
                <a:lnTo>
                  <a:pt x="4151" y="0"/>
                </a:lnTo>
                <a:close/>
              </a:path>
            </a:pathLst>
          </a:custGeom>
          <a:solidFill>
            <a:srgbClr val="4C88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22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4320" y="2381"/>
            <a:ext cx="11312843" cy="6342021"/>
          </a:xfrm>
          <a:noFill/>
          <a:ln>
            <a:noFill/>
          </a:ln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9" y="274320"/>
            <a:ext cx="11000232" cy="53553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effectLst/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Rectangle 256">
            <a:extLst>
              <a:ext uri="{FF2B5EF4-FFF2-40B4-BE49-F238E27FC236}">
                <a16:creationId xmlns:a16="http://schemas.microsoft.com/office/drawing/2014/main" id="{50787286-CD5D-43D9-B8DA-70C3358DC82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3" y="647700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D938724D-E109-43B4-9560-1552E26DB04A}"/>
              </a:ext>
            </a:extLst>
          </p:cNvPr>
          <p:cNvSpPr>
            <a:spLocks/>
          </p:cNvSpPr>
          <p:nvPr userDrawn="1"/>
        </p:nvSpPr>
        <p:spPr bwMode="auto">
          <a:xfrm>
            <a:off x="6026150" y="0"/>
            <a:ext cx="6165850" cy="6858000"/>
          </a:xfrm>
          <a:custGeom>
            <a:avLst/>
            <a:gdLst>
              <a:gd name="T0" fmla="*/ 3502 w 3884"/>
              <a:gd name="T1" fmla="*/ 0 h 4320"/>
              <a:gd name="T2" fmla="*/ 3502 w 3884"/>
              <a:gd name="T3" fmla="*/ 3998 h 4320"/>
              <a:gd name="T4" fmla="*/ 0 w 3884"/>
              <a:gd name="T5" fmla="*/ 3998 h 4320"/>
              <a:gd name="T6" fmla="*/ 0 w 3884"/>
              <a:gd name="T7" fmla="*/ 4320 h 4320"/>
              <a:gd name="T8" fmla="*/ 3502 w 3884"/>
              <a:gd name="T9" fmla="*/ 4320 h 4320"/>
              <a:gd name="T10" fmla="*/ 3884 w 3884"/>
              <a:gd name="T11" fmla="*/ 4320 h 4320"/>
              <a:gd name="T12" fmla="*/ 3884 w 3884"/>
              <a:gd name="T13" fmla="*/ 3998 h 4320"/>
              <a:gd name="T14" fmla="*/ 3884 w 3884"/>
              <a:gd name="T15" fmla="*/ 0 h 4320"/>
              <a:gd name="T16" fmla="*/ 3502 w 3884"/>
              <a:gd name="T17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84" h="4320">
                <a:moveTo>
                  <a:pt x="3502" y="0"/>
                </a:moveTo>
                <a:lnTo>
                  <a:pt x="3502" y="3998"/>
                </a:lnTo>
                <a:lnTo>
                  <a:pt x="0" y="3998"/>
                </a:lnTo>
                <a:lnTo>
                  <a:pt x="0" y="4320"/>
                </a:lnTo>
                <a:lnTo>
                  <a:pt x="3502" y="4320"/>
                </a:lnTo>
                <a:lnTo>
                  <a:pt x="3884" y="4320"/>
                </a:lnTo>
                <a:lnTo>
                  <a:pt x="3884" y="3998"/>
                </a:lnTo>
                <a:lnTo>
                  <a:pt x="3884" y="0"/>
                </a:lnTo>
                <a:lnTo>
                  <a:pt x="3502" y="0"/>
                </a:lnTo>
                <a:close/>
              </a:path>
            </a:pathLst>
          </a:custGeom>
          <a:solidFill>
            <a:srgbClr val="4087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00E375-D0D6-466C-A383-E914B5C8AE5A}"/>
              </a:ext>
            </a:extLst>
          </p:cNvPr>
          <p:cNvSpPr/>
          <p:nvPr userDrawn="1"/>
        </p:nvSpPr>
        <p:spPr>
          <a:xfrm>
            <a:off x="0" y="6344402"/>
            <a:ext cx="274320" cy="510909"/>
          </a:xfrm>
          <a:prstGeom prst="rect">
            <a:avLst/>
          </a:prstGeom>
          <a:solidFill>
            <a:srgbClr val="397D5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090841D-81E2-4E83-8067-E18C5C3AF8FF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4031D8B-25E9-D440-A0B7-53853A82E645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05644" y="6452482"/>
            <a:ext cx="2112264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07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5" y="1653735"/>
            <a:ext cx="11430000" cy="4047778"/>
          </a:xfrm>
        </p:spPr>
        <p:txBody>
          <a:bodyPr/>
          <a:lstStyle>
            <a:lvl1pPr marL="288925" indent="-288925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875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85FFDA-509C-4548-B17D-5409853CA42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D9F2534-297B-446C-B822-74E3C23864F7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8" name="Rectangle 256">
            <a:extLst>
              <a:ext uri="{FF2B5EF4-FFF2-40B4-BE49-F238E27FC236}">
                <a16:creationId xmlns:a16="http://schemas.microsoft.com/office/drawing/2014/main" id="{6349825E-C749-4CDB-BDE4-DDAFE00D2BF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pic>
        <p:nvPicPr>
          <p:cNvPr id="7" name="Picture 6" descr="A picture containing text, font, white, graphics&#10;&#10;Description automatically generated">
            <a:extLst>
              <a:ext uri="{FF2B5EF4-FFF2-40B4-BE49-F238E27FC236}">
                <a16:creationId xmlns:a16="http://schemas.microsoft.com/office/drawing/2014/main" id="{F1124203-2284-3892-3771-65AC4AB1C7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9930" y="6381723"/>
            <a:ext cx="1674902" cy="396809"/>
          </a:xfrm>
          <a:prstGeom prst="rect">
            <a:avLst/>
          </a:prstGeom>
        </p:spPr>
      </p:pic>
      <p:pic>
        <p:nvPicPr>
          <p:cNvPr id="11" name="Picture 10" descr="A picture containing logo, graphics, font, symbol&#10;&#10;Description automatically generated">
            <a:extLst>
              <a:ext uri="{FF2B5EF4-FFF2-40B4-BE49-F238E27FC236}">
                <a16:creationId xmlns:a16="http://schemas.microsoft.com/office/drawing/2014/main" id="{E92C3929-5288-E437-63A5-3F24F1CCA1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2945" y="6010480"/>
            <a:ext cx="756006" cy="75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5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DAB3A-4154-42CC-B73A-07DD412DD146}"/>
              </a:ext>
            </a:extLst>
          </p:cNvPr>
          <p:cNvPicPr>
            <a:picLocks noChangeAspect="1"/>
          </p:cNvPicPr>
          <p:nvPr userDrawn="1"/>
        </p:nvPicPr>
        <p:blipFill rotWithShape="1">
          <a:blip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1" b="-1"/>
          <a:stretch/>
        </p:blipFill>
        <p:spPr>
          <a:xfrm>
            <a:off x="6095998" y="1078992"/>
            <a:ext cx="5535025" cy="42286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274320" y="1078992"/>
            <a:ext cx="5821680" cy="4228673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352479"/>
            <a:ext cx="5413469" cy="11007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068FB31-3CF5-496E-BC0D-61D682234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2217" y="2891883"/>
            <a:ext cx="5431021" cy="2252546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buClr>
                <a:schemeClr val="tx1"/>
              </a:buClr>
              <a:buFont typeface="Century Gothic" panose="020B0502020202020204" pitchFamily="34" charset="0"/>
              <a:buChar char="–"/>
              <a:defRPr sz="1800">
                <a:latin typeface="Century Gothic" panose="020B0502020202020204" pitchFamily="34" charset="0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ACC93F-6123-3F49-8C15-4A811AF8B7BB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756F41-5AD0-C346-AE90-A0206E07D1B9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E79036-1F33-40EB-AB47-F9529E5C3C6A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3E861E90-11A2-4A0B-85EB-1A2865C9A48F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1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85FFDA-509C-4548-B17D-5409853CA42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425236" cy="535531"/>
          </a:xfrm>
        </p:spPr>
        <p:txBody>
          <a:bodyPr/>
          <a:lstStyle>
            <a:lvl1pPr>
              <a:lnSpc>
                <a:spcPct val="90000"/>
              </a:lnSpc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D9F2534-297B-446C-B822-74E3C23864F7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7" name="Rectangle 256">
            <a:extLst>
              <a:ext uri="{FF2B5EF4-FFF2-40B4-BE49-F238E27FC236}">
                <a16:creationId xmlns:a16="http://schemas.microsoft.com/office/drawing/2014/main" id="{BF6A1C92-1EE6-4390-85D8-ACD208CF9DB8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0DD0A2A-0355-AA49-9A3F-AB977E14FC3B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05644" y="6452482"/>
            <a:ext cx="2112264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82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D6DB211-F94D-644A-8C58-020193A03AAA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010" y="1444752"/>
            <a:ext cx="5507832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010" y="2275467"/>
            <a:ext cx="5507832" cy="3373229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444752"/>
            <a:ext cx="5504688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275467"/>
            <a:ext cx="5504688" cy="3373229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0C0632-ACDA-4D24-A2CC-14539B91BC55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DF833AF-F2DD-B245-B5D3-AAD481D06553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05644" y="6452482"/>
            <a:ext cx="2112264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78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7FC5867-1737-E84C-B42D-608A49EBBAA6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36104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36104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3659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3659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14350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48562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48562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14350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C4B83B09-CF3A-4A36-84C0-D32086A13DE2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0BAAAD4-FBA9-4334-AA6C-9B74AC2A8370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05644" y="6452482"/>
            <a:ext cx="2112264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05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35551"/>
            <a:ext cx="5840756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6351585" y="1435551"/>
            <a:ext cx="5840415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583867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6351584" y="948037"/>
            <a:ext cx="5840415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0804" y="966165"/>
            <a:ext cx="5815195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0804" y="1517523"/>
            <a:ext cx="5815195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6357344" y="966165"/>
            <a:ext cx="5811876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6357344" y="1517523"/>
            <a:ext cx="5811876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42737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1069" y="65460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>
              <a:lnSpc>
                <a:spcPct val="90000"/>
              </a:lnSpc>
            </a:pPr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31714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35551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4299090" y="1435551"/>
            <a:ext cx="3867912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8323860" y="1435551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3866758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4299089" y="948037"/>
            <a:ext cx="386791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8323860" y="948037"/>
            <a:ext cx="3885931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8000" y="966165"/>
            <a:ext cx="3833880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3464" y="1517904"/>
            <a:ext cx="3833880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12016" y="966165"/>
            <a:ext cx="3831692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19831" y="1517904"/>
            <a:ext cx="3831692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37939" y="966165"/>
            <a:ext cx="3797323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45754" y="1517904"/>
            <a:ext cx="3797323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936" y="347472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1069" y="65460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>
              <a:lnSpc>
                <a:spcPct val="90000"/>
              </a:lnSpc>
            </a:pPr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5213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8816" y="966459"/>
            <a:ext cx="2881524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9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328861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3288610" y="948037"/>
            <a:ext cx="2874805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630290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6302901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 userDrawn="1"/>
        </p:nvSpPr>
        <p:spPr>
          <a:xfrm>
            <a:off x="9317192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 userDrawn="1"/>
        </p:nvSpPr>
        <p:spPr>
          <a:xfrm>
            <a:off x="9317193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3464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914400" indent="-227013">
              <a:lnSpc>
                <a:spcPct val="90000"/>
              </a:lnSpc>
              <a:buFont typeface="Century Gothic" panose="020B0502020202020204" pitchFamily="34" charset="0"/>
              <a:buChar char="•"/>
              <a:tabLst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83916" y="969264"/>
            <a:ext cx="2881524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305378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>
              <a:lnSpc>
                <a:spcPct val="90000"/>
              </a:lnSpc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04922" y="969264"/>
            <a:ext cx="2868091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12952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47472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12498" y="969264"/>
            <a:ext cx="2879502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31938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46977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F862842F-612F-3641-9908-4224FD3698B3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05644" y="6452482"/>
            <a:ext cx="2112264" cy="301752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29768" y="274320"/>
            <a:ext cx="11430000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1614" y="1650029"/>
            <a:ext cx="11419468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3B0D07-6BED-A646-84B4-4749F06D657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832D77F-AA48-5846-ACCE-C0EB6A92350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16607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5756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32" r:id="rId2"/>
    <p:sldLayoutId id="2147483716" r:id="rId3"/>
    <p:sldLayoutId id="2147483736" r:id="rId4"/>
    <p:sldLayoutId id="2147483663" r:id="rId5"/>
    <p:sldLayoutId id="2147483685" r:id="rId6"/>
    <p:sldLayoutId id="2147483750" r:id="rId7"/>
    <p:sldLayoutId id="2147483755" r:id="rId8"/>
    <p:sldLayoutId id="2147483754" r:id="rId9"/>
    <p:sldLayoutId id="2147483667" r:id="rId10"/>
    <p:sldLayoutId id="2147483725" r:id="rId11"/>
    <p:sldLayoutId id="2147483756" r:id="rId12"/>
    <p:sldLayoutId id="2147483678" r:id="rId1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87338" indent="-28733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8975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030288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pywidgets.readthedocs.io/en/latest/examples/Widget%20List.html" TargetMode="External"/><Relationship Id="rId2" Type="http://schemas.openxmlformats.org/officeDocument/2006/relationships/hyperlink" Target="https://neutronimaging.ornl.gov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jeanbilheux.wordpress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jpeg"/><Relationship Id="rId1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emf"/><Relationship Id="rId3" Type="http://schemas.openxmlformats.org/officeDocument/2006/relationships/image" Target="../media/image24.png"/><Relationship Id="rId7" Type="http://schemas.openxmlformats.org/officeDocument/2006/relationships/image" Target="../media/image28.emf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ckground_first_slide" descr="Background_first_slide">
            <a:hlinkClick r:id="" action="ppaction://media"/>
            <a:extLst>
              <a:ext uri="{FF2B5EF4-FFF2-40B4-BE49-F238E27FC236}">
                <a16:creationId xmlns:a16="http://schemas.microsoft.com/office/drawing/2014/main" id="{85FAB2A6-D153-A914-7138-E361339014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38" y="4763"/>
            <a:ext cx="12192000" cy="68532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2800C1-4BD0-4441-9F02-CABA00D22C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736" y="1388962"/>
            <a:ext cx="8875520" cy="480131"/>
          </a:xfrm>
        </p:spPr>
        <p:txBody>
          <a:bodyPr/>
          <a:lstStyle/>
          <a:p>
            <a:r>
              <a:rPr lang="en-US" sz="2800" dirty="0" err="1"/>
              <a:t>Jupyter</a:t>
            </a:r>
            <a:r>
              <a:rPr lang="en-US" sz="2800" dirty="0"/>
              <a:t> notebooks and their widgets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12E8D-8CA8-4596-914D-BD6FE69564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7481" y="3013455"/>
            <a:ext cx="6212626" cy="1131825"/>
          </a:xfrm>
        </p:spPr>
        <p:txBody>
          <a:bodyPr/>
          <a:lstStyle/>
          <a:p>
            <a:r>
              <a:rPr lang="en-US" b="1" dirty="0"/>
              <a:t>Jean </a:t>
            </a:r>
            <a:r>
              <a:rPr lang="en-US" b="1" dirty="0" err="1"/>
              <a:t>Bilheux</a:t>
            </a:r>
            <a:endParaRPr lang="en-US" b="1" dirty="0"/>
          </a:p>
          <a:p>
            <a:r>
              <a:rPr lang="en-US" dirty="0"/>
              <a:t>Neutron Imaging Computer Instrument Scientist</a:t>
            </a:r>
          </a:p>
          <a:p>
            <a:endParaRPr lang="en-US" dirty="0"/>
          </a:p>
          <a:p>
            <a:r>
              <a:rPr lang="en-US" dirty="0"/>
              <a:t>Materials Engineering Group</a:t>
            </a:r>
          </a:p>
          <a:p>
            <a:r>
              <a:rPr lang="en-US" dirty="0"/>
              <a:t>Neutron Scattering Division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5ADE81-E82A-2245-87B6-F282A1EC4217}"/>
              </a:ext>
            </a:extLst>
          </p:cNvPr>
          <p:cNvSpPr/>
          <p:nvPr/>
        </p:nvSpPr>
        <p:spPr>
          <a:xfrm>
            <a:off x="12840300" y="10937392"/>
            <a:ext cx="15440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Development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9CE0CB0-D775-EBCB-5278-D568A8D59073}"/>
              </a:ext>
            </a:extLst>
          </p:cNvPr>
          <p:cNvSpPr txBox="1">
            <a:spLocks/>
          </p:cNvSpPr>
          <p:nvPr/>
        </p:nvSpPr>
        <p:spPr bwMode="auto">
          <a:xfrm>
            <a:off x="6908800" y="4781730"/>
            <a:ext cx="4558117" cy="414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None/>
              <a:defRPr sz="2000" kern="1200" baseline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14400" indent="0" algn="ctr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371600" indent="0" algn="ctr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1828800" indent="0" algn="ctr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ASM - 2023</a:t>
            </a:r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EDE41301-AADC-E05E-520D-E0C816994D22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10609213" y="62418"/>
            <a:ext cx="912712" cy="91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12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repeatCount="200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3EB1-E8F8-9416-1863-1E8C379B7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Hand-on – cropping a stack of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CB4A4-6BC6-84B4-732B-FEE9F8B38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PLAN</a:t>
            </a:r>
          </a:p>
          <a:p>
            <a:r>
              <a:rPr lang="en-US" dirty="0"/>
              <a:t>Load the images</a:t>
            </a:r>
          </a:p>
          <a:p>
            <a:r>
              <a:rPr lang="en-US" dirty="0"/>
              <a:t>Visualize</a:t>
            </a:r>
          </a:p>
          <a:p>
            <a:r>
              <a:rPr lang="en-US" dirty="0"/>
              <a:t>Select region to crop</a:t>
            </a:r>
          </a:p>
          <a:p>
            <a:r>
              <a:rPr lang="en-US" dirty="0"/>
              <a:t>Visualize result</a:t>
            </a:r>
          </a:p>
          <a:p>
            <a:r>
              <a:rPr lang="en-US" dirty="0"/>
              <a:t>Export new 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1EF984-7667-4AFF-44E0-0E48C5A78DA9}"/>
              </a:ext>
            </a:extLst>
          </p:cNvPr>
          <p:cNvSpPr txBox="1"/>
          <p:nvPr/>
        </p:nvSpPr>
        <p:spPr>
          <a:xfrm>
            <a:off x="3024554" y="6370616"/>
            <a:ext cx="735036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i="1" dirty="0">
                <a:latin typeface="+mn-lt"/>
              </a:rPr>
              <a:t>jean/exercises/1.notebook_without_widgets_example2.ipynb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6705DB-5675-60B1-233B-395DA05C6885}"/>
              </a:ext>
            </a:extLst>
          </p:cNvPr>
          <p:cNvSpPr txBox="1"/>
          <p:nvPr/>
        </p:nvSpPr>
        <p:spPr>
          <a:xfrm>
            <a:off x="5059344" y="1833824"/>
            <a:ext cx="7013751" cy="29177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b="1" dirty="0">
                <a:solidFill>
                  <a:srgbClr val="FF0000"/>
                </a:solidFill>
                <a:latin typeface="+mn-lt"/>
              </a:rPr>
              <a:t>User Input Errors</a:t>
            </a:r>
          </a:p>
          <a:p>
            <a:pPr algn="l">
              <a:lnSpc>
                <a:spcPct val="90000"/>
              </a:lnSpc>
            </a:pPr>
            <a:endParaRPr lang="en-US" b="1" dirty="0">
              <a:latin typeface="+mn-lt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Location of data (typos, not familiar with file path string …)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Extension of input files (not .tiff, but .</a:t>
            </a:r>
            <a:r>
              <a:rPr lang="en-US" dirty="0" err="1">
                <a:latin typeface="+mn-lt"/>
              </a:rPr>
              <a:t>tif</a:t>
            </a:r>
            <a:r>
              <a:rPr lang="en-US" dirty="0">
                <a:latin typeface="+mn-lt"/>
              </a:rPr>
              <a:t>)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Number of files to visualize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Output folder (forget to change to example2 -&gt; overwriting example1 folder)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08780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3EB1-E8F8-9416-1863-1E8C379B7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Hand-on – cropping a stack of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CB4A4-6BC6-84B4-732B-FEE9F8B38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NEW PLAN using widgets</a:t>
            </a:r>
          </a:p>
          <a:p>
            <a:r>
              <a:rPr lang="en-US" dirty="0"/>
              <a:t>Load the images</a:t>
            </a:r>
          </a:p>
          <a:p>
            <a:r>
              <a:rPr lang="en-US" dirty="0"/>
              <a:t>Visualize</a:t>
            </a:r>
          </a:p>
          <a:p>
            <a:r>
              <a:rPr lang="en-US" dirty="0"/>
              <a:t>Select region to crop</a:t>
            </a:r>
          </a:p>
          <a:p>
            <a:r>
              <a:rPr lang="en-US" dirty="0"/>
              <a:t>Visualize result</a:t>
            </a:r>
          </a:p>
          <a:p>
            <a:r>
              <a:rPr lang="en-US" dirty="0"/>
              <a:t>Export new images</a:t>
            </a:r>
          </a:p>
        </p:txBody>
      </p:sp>
    </p:spTree>
    <p:extLst>
      <p:ext uri="{BB962C8B-B14F-4D97-AF65-F5344CB8AC3E}">
        <p14:creationId xmlns:p14="http://schemas.microsoft.com/office/powerpoint/2010/main" val="901459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D04CE-314B-ED69-DEF4-0A6FBF2E8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More advanced used of widgets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60657-9236-28D1-A1C6-346FF7FBB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611" y="1048394"/>
            <a:ext cx="11430000" cy="4047778"/>
          </a:xfrm>
        </p:spPr>
        <p:txBody>
          <a:bodyPr/>
          <a:lstStyle/>
          <a:p>
            <a:r>
              <a:rPr lang="en-US" b="1" dirty="0"/>
              <a:t>Topaz config file</a:t>
            </a:r>
          </a:p>
          <a:p>
            <a:pPr lvl="1"/>
            <a:r>
              <a:rPr lang="en-US" dirty="0"/>
              <a:t>Create a config file, later used by a script</a:t>
            </a:r>
          </a:p>
          <a:p>
            <a:r>
              <a:rPr lang="en-US" b="1" dirty="0"/>
              <a:t>Timepix3 </a:t>
            </a:r>
          </a:p>
          <a:p>
            <a:pPr lvl="1"/>
            <a:r>
              <a:rPr lang="en-US" dirty="0"/>
              <a:t>Fitting Bragg peaks</a:t>
            </a:r>
          </a:p>
          <a:p>
            <a:pPr lvl="1"/>
            <a:r>
              <a:rPr lang="en-US" dirty="0"/>
              <a:t>HDF5 MCP   /SNS/SNAP/IPTS-30008/nexus/run58682_histo.h5</a:t>
            </a:r>
          </a:p>
          <a:p>
            <a:pPr lvl="1"/>
            <a:r>
              <a:rPr lang="en-US" dirty="0" err="1"/>
              <a:t>time_shift</a:t>
            </a:r>
            <a:r>
              <a:rPr lang="en-US" dirty="0"/>
              <a:t>=11876 / offset=1863 / Ta</a:t>
            </a:r>
          </a:p>
          <a:p>
            <a:pPr lvl="1"/>
            <a:r>
              <a:rPr lang="en-US" dirty="0"/>
              <a:t>Range =[1.445, 2.474], Edge=[1.919, 2.143]</a:t>
            </a:r>
          </a:p>
          <a:p>
            <a:r>
              <a:rPr lang="en-US" b="1"/>
              <a:t>Registration</a:t>
            </a:r>
            <a:endParaRPr lang="en-US" b="1" dirty="0"/>
          </a:p>
          <a:p>
            <a:pPr lvl="1"/>
            <a:r>
              <a:rPr lang="en-US" dirty="0"/>
              <a:t>IPTS-1992/shared/</a:t>
            </a:r>
            <a:r>
              <a:rPr lang="en-US" dirty="0" err="1"/>
              <a:t>processed_data</a:t>
            </a:r>
            <a:r>
              <a:rPr lang="en-US" dirty="0"/>
              <a:t>/02/normalized</a:t>
            </a:r>
          </a:p>
          <a:p>
            <a:r>
              <a:rPr lang="en-US" b="1" dirty="0" err="1"/>
              <a:t>iBeatles</a:t>
            </a:r>
            <a:endParaRPr lang="en-US" b="1" dirty="0"/>
          </a:p>
          <a:p>
            <a:pPr lvl="1"/>
            <a:r>
              <a:rPr lang="en-US" dirty="0"/>
              <a:t>/SNS/VENUS/shared/</a:t>
            </a:r>
            <a:r>
              <a:rPr lang="en-US" dirty="0" err="1"/>
              <a:t>SNAP_calibration_Ni_Powder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768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8F5CF-EFA4-1624-480C-D6B65ACF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Infos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4A6E7-C3CD-6A08-6578-A27346834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93" y="1020688"/>
            <a:ext cx="11430000" cy="4616437"/>
          </a:xfrm>
        </p:spPr>
        <p:txBody>
          <a:bodyPr/>
          <a:lstStyle/>
          <a:p>
            <a:r>
              <a:rPr lang="en-US" sz="1800" dirty="0"/>
              <a:t>Neutron imaging web site (</a:t>
            </a:r>
            <a:r>
              <a:rPr lang="en-US" sz="1800" dirty="0">
                <a:hlinkClick r:id="rId2"/>
              </a:rPr>
              <a:t>https://neutronimaging.ornl.gov/</a:t>
            </a:r>
            <a:r>
              <a:rPr lang="en-US" sz="1800" dirty="0"/>
              <a:t>)</a:t>
            </a:r>
          </a:p>
          <a:p>
            <a:pPr lvl="1"/>
            <a:r>
              <a:rPr lang="en-US" sz="1600" dirty="0"/>
              <a:t>All notebooks tutorials</a:t>
            </a:r>
          </a:p>
          <a:p>
            <a:pPr lvl="1"/>
            <a:r>
              <a:rPr lang="en-US" sz="1600" dirty="0"/>
              <a:t>Many “how to…” guides</a:t>
            </a:r>
          </a:p>
          <a:p>
            <a:r>
              <a:rPr lang="en-US" sz="1800" dirty="0"/>
              <a:t>List of </a:t>
            </a:r>
            <a:r>
              <a:rPr lang="en-US" sz="1800" dirty="0" err="1"/>
              <a:t>ipywidgets</a:t>
            </a:r>
            <a:r>
              <a:rPr lang="en-US" sz="1800" dirty="0"/>
              <a:t> (</a:t>
            </a:r>
            <a:r>
              <a:rPr lang="en-US" sz="1800" dirty="0">
                <a:hlinkClick r:id="rId3"/>
              </a:rPr>
              <a:t>https://ipywidgets.readthedocs.io/en/latest/examples/Widget%20List.html</a:t>
            </a:r>
            <a:r>
              <a:rPr lang="en-US" sz="1800" dirty="0"/>
              <a:t>)</a:t>
            </a:r>
          </a:p>
          <a:p>
            <a:r>
              <a:rPr lang="en-US" sz="1800" dirty="0"/>
              <a:t>My blog with many python tricks I found out over the years (</a:t>
            </a:r>
            <a:r>
              <a:rPr lang="en-US" sz="1800" dirty="0">
                <a:hlinkClick r:id="rId4"/>
              </a:rPr>
              <a:t>https://jeanbilheux.wordpress.com/</a:t>
            </a:r>
            <a:r>
              <a:rPr lang="en-US" sz="1800" dirty="0"/>
              <a:t>)</a:t>
            </a:r>
          </a:p>
          <a:p>
            <a:r>
              <a:rPr lang="en-US" sz="1800" dirty="0"/>
              <a:t>Useful python </a:t>
            </a:r>
            <a:r>
              <a:rPr lang="en-US" sz="1800" dirty="0" err="1"/>
              <a:t>librairies</a:t>
            </a:r>
            <a:endParaRPr lang="en-US" sz="1800" dirty="0"/>
          </a:p>
          <a:p>
            <a:pPr lvl="1"/>
            <a:r>
              <a:rPr lang="en-US" sz="1400" dirty="0" err="1"/>
              <a:t>pyqtgraph</a:t>
            </a:r>
            <a:endParaRPr lang="en-US" sz="1400" dirty="0"/>
          </a:p>
          <a:p>
            <a:pPr lvl="1"/>
            <a:r>
              <a:rPr lang="en-US" sz="1400" dirty="0"/>
              <a:t>matplotlib</a:t>
            </a:r>
          </a:p>
          <a:p>
            <a:pPr lvl="1"/>
            <a:r>
              <a:rPr lang="en-US" sz="1400" dirty="0" err="1"/>
              <a:t>numpy</a:t>
            </a:r>
            <a:endParaRPr lang="en-US" sz="1400" dirty="0"/>
          </a:p>
          <a:p>
            <a:pPr lvl="1"/>
            <a:r>
              <a:rPr lang="en-US" sz="1400" dirty="0"/>
              <a:t>pandas</a:t>
            </a:r>
          </a:p>
          <a:p>
            <a:pPr lvl="1"/>
            <a:r>
              <a:rPr lang="en-US" sz="1400" dirty="0"/>
              <a:t>scikit-image</a:t>
            </a:r>
          </a:p>
          <a:p>
            <a:pPr lvl="1"/>
            <a:r>
              <a:rPr lang="en-US" sz="1400" dirty="0" err="1"/>
              <a:t>piillow</a:t>
            </a:r>
            <a:endParaRPr lang="en-US" sz="1400" dirty="0"/>
          </a:p>
          <a:p>
            <a:pPr lvl="1"/>
            <a:r>
              <a:rPr lang="en-US" sz="1400" dirty="0" err="1"/>
              <a:t>ipywe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81212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D566-82E7-4D99-A523-A86F2AD92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80882"/>
            <a:ext cx="4095541" cy="539496"/>
          </a:xfrm>
        </p:spPr>
        <p:txBody>
          <a:bodyPr/>
          <a:lstStyle/>
          <a:p>
            <a:r>
              <a:rPr lang="en-US" b="1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457D1-D62A-4CA8-87A2-C298EBD8C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446" y="1229404"/>
            <a:ext cx="11430000" cy="3262197"/>
          </a:xfrm>
        </p:spPr>
        <p:txBody>
          <a:bodyPr/>
          <a:lstStyle/>
          <a:p>
            <a:r>
              <a:rPr lang="en-US" sz="2200" dirty="0"/>
              <a:t>Neutron imaging technique</a:t>
            </a:r>
          </a:p>
          <a:p>
            <a:r>
              <a:rPr lang="en-US" sz="2200" dirty="0" err="1"/>
              <a:t>Jupyter</a:t>
            </a:r>
            <a:r>
              <a:rPr lang="en-US" sz="2200" dirty="0"/>
              <a:t> notebooks</a:t>
            </a:r>
          </a:p>
          <a:p>
            <a:r>
              <a:rPr lang="en-US" sz="2200" dirty="0"/>
              <a:t>Hands on using simple </a:t>
            </a:r>
            <a:r>
              <a:rPr lang="en-US" sz="2200" dirty="0" err="1"/>
              <a:t>jupyter</a:t>
            </a:r>
            <a:r>
              <a:rPr lang="en-US" sz="2200" dirty="0"/>
              <a:t> notebooks</a:t>
            </a:r>
          </a:p>
          <a:p>
            <a:r>
              <a:rPr lang="en-US" sz="2200" dirty="0"/>
              <a:t>Make a </a:t>
            </a:r>
            <a:r>
              <a:rPr lang="en-US" sz="2200" dirty="0" err="1"/>
              <a:t>Jupyter</a:t>
            </a:r>
            <a:r>
              <a:rPr lang="en-US" sz="2200" dirty="0"/>
              <a:t> notebook interactive</a:t>
            </a:r>
          </a:p>
          <a:p>
            <a:r>
              <a:rPr lang="en-US" sz="2200" dirty="0"/>
              <a:t>More advanced notebooks with widgets</a:t>
            </a:r>
          </a:p>
          <a:p>
            <a:r>
              <a:rPr lang="en-US" sz="2200" dirty="0"/>
              <a:t>Standalone interface</a:t>
            </a:r>
            <a:br>
              <a:rPr lang="en-US" sz="2200" dirty="0"/>
            </a:br>
            <a:r>
              <a:rPr lang="en-US" sz="2200" dirty="0"/>
              <a:t>		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8B8593-815E-5A9E-9615-4D418ED75106}"/>
              </a:ext>
            </a:extLst>
          </p:cNvPr>
          <p:cNvSpPr txBox="1"/>
          <p:nvPr/>
        </p:nvSpPr>
        <p:spPr>
          <a:xfrm>
            <a:off x="3582237" y="6335486"/>
            <a:ext cx="68027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https://</a:t>
            </a:r>
            <a:r>
              <a:rPr lang="en-US" dirty="0" err="1">
                <a:latin typeface="+mn-lt"/>
              </a:rPr>
              <a:t>github.com</a:t>
            </a:r>
            <a:r>
              <a:rPr lang="en-US" dirty="0">
                <a:latin typeface="+mn-lt"/>
              </a:rPr>
              <a:t>/neutrons/asm_2023/tree/main/jean</a:t>
            </a:r>
          </a:p>
        </p:txBody>
      </p:sp>
    </p:spTree>
    <p:extLst>
      <p:ext uri="{BB962C8B-B14F-4D97-AF65-F5344CB8AC3E}">
        <p14:creationId xmlns:p14="http://schemas.microsoft.com/office/powerpoint/2010/main" val="2064891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DB481-8383-53EE-7B73-E3D2BD8FC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Neutron Imaging Technique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1223B2-727C-A596-B8F0-4479B99E6161}"/>
              </a:ext>
            </a:extLst>
          </p:cNvPr>
          <p:cNvSpPr/>
          <p:nvPr/>
        </p:nvSpPr>
        <p:spPr>
          <a:xfrm>
            <a:off x="5683116" y="6452875"/>
            <a:ext cx="5595769" cy="261610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en-US" sz="1100" dirty="0"/>
              <a:t>https://pan-</a:t>
            </a:r>
            <a:r>
              <a:rPr lang="en-US" sz="1100" dirty="0" err="1"/>
              <a:t>learning.org</a:t>
            </a:r>
            <a:r>
              <a:rPr lang="en-US" sz="1100" dirty="0"/>
              <a:t>/wiki/</a:t>
            </a:r>
            <a:r>
              <a:rPr lang="en-US" sz="1100" dirty="0" err="1"/>
              <a:t>index.php</a:t>
            </a:r>
            <a:r>
              <a:rPr lang="en-US" sz="1100" dirty="0"/>
              <a:t>/</a:t>
            </a:r>
            <a:r>
              <a:rPr lang="en-US" sz="1100" dirty="0" err="1"/>
              <a:t>Introduction_to_neutron_scattering</a:t>
            </a:r>
            <a:endParaRPr lang="en-US" sz="11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7AEBB48-6F7B-5F79-FC0F-831677449DA2}"/>
              </a:ext>
            </a:extLst>
          </p:cNvPr>
          <p:cNvGrpSpPr>
            <a:grpSpLocks noChangeAspect="1"/>
          </p:cNvGrpSpPr>
          <p:nvPr/>
        </p:nvGrpSpPr>
        <p:grpSpPr>
          <a:xfrm>
            <a:off x="5419564" y="1253876"/>
            <a:ext cx="6122874" cy="4810988"/>
            <a:chOff x="644439" y="1108925"/>
            <a:chExt cx="6014778" cy="472605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CE172B9-35FD-6CD6-EFF3-DF973B7317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439" y="1108925"/>
              <a:ext cx="6014778" cy="47260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5">
              <a:extLst>
                <a:ext uri="{FF2B5EF4-FFF2-40B4-BE49-F238E27FC236}">
                  <a16:creationId xmlns:a16="http://schemas.microsoft.com/office/drawing/2014/main" id="{E44D487A-F71D-CCD8-8AFB-F2776B381D02}"/>
                </a:ext>
              </a:extLst>
            </p:cNvPr>
            <p:cNvSpPr txBox="1"/>
            <p:nvPr/>
          </p:nvSpPr>
          <p:spPr>
            <a:xfrm>
              <a:off x="1172817" y="1213903"/>
              <a:ext cx="2396810" cy="341632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txBody>
            <a:bodyPr wrap="none" rtlCol="0">
              <a:spAutoFit/>
            </a:bodyPr>
            <a:lstStyle/>
            <a:p>
              <a:pPr algn="l">
                <a:lnSpc>
                  <a:spcPct val="90000"/>
                </a:lnSpc>
              </a:pPr>
              <a:r>
                <a:rPr lang="en-US" b="1" dirty="0">
                  <a:latin typeface="+mn-lt"/>
                </a:rPr>
                <a:t>Fission </a:t>
              </a:r>
              <a:r>
                <a:rPr lang="en-US" dirty="0">
                  <a:latin typeface="+mn-lt"/>
                </a:rPr>
                <a:t>(Continuous)</a:t>
              </a:r>
            </a:p>
          </p:txBody>
        </p:sp>
        <p:sp>
          <p:nvSpPr>
            <p:cNvPr id="14" name="TextBox 6">
              <a:extLst>
                <a:ext uri="{FF2B5EF4-FFF2-40B4-BE49-F238E27FC236}">
                  <a16:creationId xmlns:a16="http://schemas.microsoft.com/office/drawing/2014/main" id="{D91B5865-D3FE-69C9-D31E-2010AE0CA4FF}"/>
                </a:ext>
              </a:extLst>
            </p:cNvPr>
            <p:cNvSpPr txBox="1"/>
            <p:nvPr/>
          </p:nvSpPr>
          <p:spPr>
            <a:xfrm>
              <a:off x="1172817" y="3521646"/>
              <a:ext cx="2396810" cy="34163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l">
                <a:lnSpc>
                  <a:spcPct val="90000"/>
                </a:lnSpc>
              </a:pPr>
              <a:r>
                <a:rPr lang="en-US" b="1" dirty="0">
                  <a:latin typeface="+mn-lt"/>
                </a:rPr>
                <a:t>Spallation </a:t>
              </a:r>
              <a:r>
                <a:rPr lang="en-US" dirty="0">
                  <a:latin typeface="+mn-lt"/>
                </a:rPr>
                <a:t>(Pulsed)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88EBAF3-7286-49B4-F561-5BD7396EB919}"/>
              </a:ext>
            </a:extLst>
          </p:cNvPr>
          <p:cNvGrpSpPr/>
          <p:nvPr/>
        </p:nvGrpSpPr>
        <p:grpSpPr>
          <a:xfrm>
            <a:off x="525992" y="1008824"/>
            <a:ext cx="4661453" cy="2514044"/>
            <a:chOff x="6886107" y="957907"/>
            <a:chExt cx="4661453" cy="2514044"/>
          </a:xfrm>
        </p:grpSpPr>
        <p:pic>
          <p:nvPicPr>
            <p:cNvPr id="10" name="Picture 9" descr="High Flux Isotope Reactor">
              <a:extLst>
                <a:ext uri="{FF2B5EF4-FFF2-40B4-BE49-F238E27FC236}">
                  <a16:creationId xmlns:a16="http://schemas.microsoft.com/office/drawing/2014/main" id="{4C07131A-FD2C-FF50-4D1D-FABE5B94938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93" t="43543" r="39674" b="6968"/>
            <a:stretch/>
          </p:blipFill>
          <p:spPr bwMode="auto">
            <a:xfrm>
              <a:off x="6886107" y="957907"/>
              <a:ext cx="4661453" cy="251404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81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50CA9B4-BF9D-2B9E-A876-3CF5CA6F8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09677" y="965982"/>
              <a:ext cx="1876746" cy="837473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BBD7D26-4D6F-E0E2-E6F0-27FFF5CF7DA0}"/>
              </a:ext>
            </a:extLst>
          </p:cNvPr>
          <p:cNvGrpSpPr/>
          <p:nvPr/>
        </p:nvGrpSpPr>
        <p:grpSpPr>
          <a:xfrm>
            <a:off x="525992" y="3530943"/>
            <a:ext cx="4665761" cy="2650060"/>
            <a:chOff x="6886107" y="3480026"/>
            <a:chExt cx="4665761" cy="2650060"/>
          </a:xfrm>
        </p:grpSpPr>
        <p:pic>
          <p:nvPicPr>
            <p:cNvPr id="8" name="Picture 7" descr="Spallation Neutron Source">
              <a:extLst>
                <a:ext uri="{FF2B5EF4-FFF2-40B4-BE49-F238E27FC236}">
                  <a16:creationId xmlns:a16="http://schemas.microsoft.com/office/drawing/2014/main" id="{56948E8B-6306-5E2D-4848-8EDD787382C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76" t="1539" r="13342" b="11065"/>
            <a:stretch/>
          </p:blipFill>
          <p:spPr bwMode="auto">
            <a:xfrm>
              <a:off x="6886107" y="3616042"/>
              <a:ext cx="4665761" cy="251404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81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10D6793-D736-0E9D-8947-43EA44FB81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86107" y="3480026"/>
              <a:ext cx="1194406" cy="8804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647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>
            <a:extLst>
              <a:ext uri="{FF2B5EF4-FFF2-40B4-BE49-F238E27FC236}">
                <a16:creationId xmlns:a16="http://schemas.microsoft.com/office/drawing/2014/main" id="{072C9382-332E-64CC-5D1E-61A82D4C0C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346"/>
          <a:stretch/>
        </p:blipFill>
        <p:spPr>
          <a:xfrm>
            <a:off x="11213238" y="3478952"/>
            <a:ext cx="740149" cy="178586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2" name="Picture 71" descr="Chart, pie chart&#10;&#10;Description automatically generated">
            <a:extLst>
              <a:ext uri="{FF2B5EF4-FFF2-40B4-BE49-F238E27FC236}">
                <a16:creationId xmlns:a16="http://schemas.microsoft.com/office/drawing/2014/main" id="{D2B70F4B-CF30-2DD7-115A-7000F2AA96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6440" y="3402726"/>
            <a:ext cx="3601588" cy="33651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2B0AAE-6774-744E-9B99-85DE6E7A1486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noFill/>
          </a:ln>
        </p:spPr>
        <p:txBody>
          <a:bodyPr/>
          <a:lstStyle/>
          <a:p>
            <a:r>
              <a:rPr lang="en-US" b="1" dirty="0"/>
              <a:t>MARS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D0C776A7-6012-F14E-B37A-0A81B9B153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7672"/>
          <a:stretch/>
        </p:blipFill>
        <p:spPr>
          <a:xfrm>
            <a:off x="511775" y="891578"/>
            <a:ext cx="3455371" cy="243616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77E5639F-05E7-AC47-8C39-645D3EDB6A9D}"/>
              </a:ext>
            </a:extLst>
          </p:cNvPr>
          <p:cNvSpPr txBox="1"/>
          <p:nvPr/>
        </p:nvSpPr>
        <p:spPr>
          <a:xfrm>
            <a:off x="500448" y="1047893"/>
            <a:ext cx="2254143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b="1" dirty="0">
                <a:latin typeface="+mn-lt"/>
              </a:rPr>
              <a:t>IMAGING (CG-1D)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806A515B-989A-2C47-A701-8B5E859DD579}"/>
              </a:ext>
            </a:extLst>
          </p:cNvPr>
          <p:cNvCxnSpPr/>
          <p:nvPr/>
        </p:nvCxnSpPr>
        <p:spPr>
          <a:xfrm>
            <a:off x="1580964" y="1389413"/>
            <a:ext cx="105332" cy="720249"/>
          </a:xfrm>
          <a:prstGeom prst="straightConnector1">
            <a:avLst/>
          </a:prstGeom>
          <a:ln w="28575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70E1EA41-F091-DBB5-8C64-FBC5D55C1D00}"/>
              </a:ext>
            </a:extLst>
          </p:cNvPr>
          <p:cNvGrpSpPr>
            <a:grpSpLocks noChangeAspect="1"/>
          </p:cNvGrpSpPr>
          <p:nvPr/>
        </p:nvGrpSpPr>
        <p:grpSpPr>
          <a:xfrm>
            <a:off x="4125364" y="894123"/>
            <a:ext cx="7947187" cy="2395042"/>
            <a:chOff x="541112" y="1408819"/>
            <a:chExt cx="11318655" cy="341110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209B52E-275B-55C1-F235-CDFABBCF88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41112" y="1408819"/>
              <a:ext cx="11318655" cy="3411101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81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6" name="Down Arrow 5">
              <a:extLst>
                <a:ext uri="{FF2B5EF4-FFF2-40B4-BE49-F238E27FC236}">
                  <a16:creationId xmlns:a16="http://schemas.microsoft.com/office/drawing/2014/main" id="{226B64BA-8AFE-4788-F3D3-31C0EAB55525}"/>
                </a:ext>
              </a:extLst>
            </p:cNvPr>
            <p:cNvSpPr/>
            <p:nvPr/>
          </p:nvSpPr>
          <p:spPr>
            <a:xfrm rot="5248753">
              <a:off x="9601499" y="2056494"/>
              <a:ext cx="694532" cy="2094350"/>
            </a:xfrm>
            <a:prstGeom prst="downArrow">
              <a:avLst>
                <a:gd name="adj1" fmla="val 40376"/>
                <a:gd name="adj2" fmla="val 86820"/>
              </a:avLst>
            </a:prstGeom>
            <a:solidFill>
              <a:srgbClr val="BEFCCA"/>
            </a:solidFill>
            <a:ln w="12700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1200" b="1" dirty="0">
                  <a:solidFill>
                    <a:schemeClr val="bg2">
                      <a:lumMod val="10000"/>
                    </a:schemeClr>
                  </a:solidFill>
                </a:rPr>
                <a:t>Neutron beam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6F6F031-3825-34EA-5739-13DF2EC9B240}"/>
                </a:ext>
              </a:extLst>
            </p:cNvPr>
            <p:cNvGrpSpPr/>
            <p:nvPr/>
          </p:nvGrpSpPr>
          <p:grpSpPr>
            <a:xfrm>
              <a:off x="2152764" y="1559476"/>
              <a:ext cx="2194094" cy="1450832"/>
              <a:chOff x="1853531" y="1946488"/>
              <a:chExt cx="2194094" cy="1450832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D756812-AC4B-4867-E4D3-A5BC35EBA85A}"/>
                  </a:ext>
                </a:extLst>
              </p:cNvPr>
              <p:cNvSpPr txBox="1"/>
              <p:nvPr/>
            </p:nvSpPr>
            <p:spPr>
              <a:xfrm>
                <a:off x="2285805" y="1946488"/>
                <a:ext cx="1761820" cy="372594"/>
              </a:xfrm>
              <a:prstGeom prst="rect">
                <a:avLst/>
              </a:prstGeom>
              <a:solidFill>
                <a:srgbClr val="FFFF00"/>
              </a:solidFill>
              <a:ln>
                <a:solidFill>
                  <a:srgbClr val="000000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GB" sz="1100" b="1" dirty="0"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Detector (CCD)</a:t>
                </a:r>
                <a:endParaRPr lang="en-US" sz="1200" b="1" dirty="0">
                  <a:latin typeface="+mn-lt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AC3D7436-4B86-99E0-6EEA-486270E11D55}"/>
                  </a:ext>
                </a:extLst>
              </p:cNvPr>
              <p:cNvCxnSpPr>
                <a:cxnSpLocks/>
                <a:stCxn id="23" idx="2"/>
              </p:cNvCxnSpPr>
              <p:nvPr/>
            </p:nvCxnSpPr>
            <p:spPr>
              <a:xfrm flipH="1">
                <a:off x="1853531" y="2319082"/>
                <a:ext cx="1313184" cy="1078238"/>
              </a:xfrm>
              <a:prstGeom prst="straightConnector1">
                <a:avLst/>
              </a:prstGeom>
              <a:ln w="381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FD51782-A0E2-AF75-83C8-08B4B1D81506}"/>
                </a:ext>
              </a:extLst>
            </p:cNvPr>
            <p:cNvSpPr txBox="1"/>
            <p:nvPr/>
          </p:nvSpPr>
          <p:spPr>
            <a:xfrm>
              <a:off x="5122473" y="3256566"/>
              <a:ext cx="2267423" cy="372594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000000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GB" sz="1100" b="1" dirty="0">
                  <a:latin typeface="+mn-lt"/>
                  <a:ea typeface="Times New Roman" panose="02020603050405020304" pitchFamily="18" charset="0"/>
                  <a:cs typeface="Times New Roman" panose="02020603050405020304" pitchFamily="18" charset="0"/>
                </a:rPr>
                <a:t>Flight tube (He filled)</a:t>
              </a:r>
              <a:endParaRPr lang="en-US" sz="1200" b="1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4076846-8226-2E85-CAB8-5153D58B3EE2}"/>
                </a:ext>
              </a:extLst>
            </p:cNvPr>
            <p:cNvGrpSpPr/>
            <p:nvPr/>
          </p:nvGrpSpPr>
          <p:grpSpPr>
            <a:xfrm>
              <a:off x="3082834" y="4051692"/>
              <a:ext cx="2136167" cy="561198"/>
              <a:chOff x="2132504" y="938828"/>
              <a:chExt cx="2136167" cy="561198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CDB98CA0-90AD-9833-C74B-96BA53E4F608}"/>
                  </a:ext>
                </a:extLst>
              </p:cNvPr>
              <p:cNvSpPr txBox="1"/>
              <p:nvPr/>
            </p:nvSpPr>
            <p:spPr>
              <a:xfrm>
                <a:off x="2622398" y="1127432"/>
                <a:ext cx="1646273" cy="372594"/>
              </a:xfrm>
              <a:prstGeom prst="rect">
                <a:avLst/>
              </a:prstGeom>
              <a:solidFill>
                <a:srgbClr val="FFFF00"/>
              </a:solidFill>
              <a:ln>
                <a:solidFill>
                  <a:srgbClr val="000000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GB" sz="1100" b="1" dirty="0"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Sample table</a:t>
                </a:r>
                <a:endParaRPr lang="en-US" sz="1200" b="1" dirty="0">
                  <a:latin typeface="+mn-lt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32EC134D-2896-B2D2-BC48-C22E1E1B259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132504" y="938828"/>
                <a:ext cx="489893" cy="346137"/>
              </a:xfrm>
              <a:prstGeom prst="straightConnector1">
                <a:avLst/>
              </a:prstGeom>
              <a:ln w="381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4AA71E8-EA7A-B13D-837E-8946C00DE003}"/>
                </a:ext>
              </a:extLst>
            </p:cNvPr>
            <p:cNvGrpSpPr/>
            <p:nvPr/>
          </p:nvGrpSpPr>
          <p:grpSpPr>
            <a:xfrm>
              <a:off x="933042" y="3526980"/>
              <a:ext cx="1646273" cy="1085909"/>
              <a:chOff x="2062789" y="414116"/>
              <a:chExt cx="1646273" cy="1085909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B576E94-448B-3886-B633-46F6EC8B7DC9}"/>
                  </a:ext>
                </a:extLst>
              </p:cNvPr>
              <p:cNvSpPr txBox="1"/>
              <p:nvPr/>
            </p:nvSpPr>
            <p:spPr>
              <a:xfrm>
                <a:off x="2062789" y="1127431"/>
                <a:ext cx="1646273" cy="372594"/>
              </a:xfrm>
              <a:prstGeom prst="rect">
                <a:avLst/>
              </a:prstGeom>
              <a:solidFill>
                <a:srgbClr val="FFFF00"/>
              </a:solidFill>
              <a:ln>
                <a:solidFill>
                  <a:srgbClr val="000000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GB" sz="1100" b="1" dirty="0"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Rotation stage</a:t>
                </a:r>
                <a:endParaRPr lang="en-US" sz="1200" b="1" dirty="0">
                  <a:latin typeface="+mn-lt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D367AAAD-B442-E329-7767-06A24969E6FA}"/>
                  </a:ext>
                </a:extLst>
              </p:cNvPr>
              <p:cNvCxnSpPr>
                <a:cxnSpLocks/>
                <a:stCxn id="17" idx="0"/>
              </p:cNvCxnSpPr>
              <p:nvPr/>
            </p:nvCxnSpPr>
            <p:spPr>
              <a:xfrm flipV="1">
                <a:off x="2885926" y="414116"/>
                <a:ext cx="396581" cy="713315"/>
              </a:xfrm>
              <a:prstGeom prst="straightConnector1">
                <a:avLst/>
              </a:prstGeom>
              <a:ln w="381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3A214C4-EDFC-D97B-EDCA-A0B4F48E047E}"/>
                </a:ext>
              </a:extLst>
            </p:cNvPr>
            <p:cNvGrpSpPr/>
            <p:nvPr/>
          </p:nvGrpSpPr>
          <p:grpSpPr>
            <a:xfrm>
              <a:off x="569836" y="1559476"/>
              <a:ext cx="1372390" cy="1226398"/>
              <a:chOff x="1465467" y="1996122"/>
              <a:chExt cx="1372390" cy="1226398"/>
            </a:xfrm>
          </p:grpSpPr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636A1CA-F0AF-9472-59CE-4CE4ED080BC7}"/>
                  </a:ext>
                </a:extLst>
              </p:cNvPr>
              <p:cNvSpPr txBox="1"/>
              <p:nvPr/>
            </p:nvSpPr>
            <p:spPr>
              <a:xfrm>
                <a:off x="1465467" y="1996122"/>
                <a:ext cx="1372390" cy="372594"/>
              </a:xfrm>
              <a:prstGeom prst="rect">
                <a:avLst/>
              </a:prstGeom>
              <a:solidFill>
                <a:srgbClr val="FFFF00"/>
              </a:solidFill>
              <a:ln>
                <a:solidFill>
                  <a:srgbClr val="000000"/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GB" sz="1100" b="1" dirty="0">
                    <a:latin typeface="+mn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Beam stop</a:t>
                </a:r>
                <a:endParaRPr lang="en-US" sz="1200" b="1" dirty="0">
                  <a:latin typeface="+mn-lt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873A29EF-AD69-39F8-CEC1-EAE5285B07C2}"/>
                  </a:ext>
                </a:extLst>
              </p:cNvPr>
              <p:cNvCxnSpPr>
                <a:cxnSpLocks/>
                <a:stCxn id="14" idx="2"/>
              </p:cNvCxnSpPr>
              <p:nvPr/>
            </p:nvCxnSpPr>
            <p:spPr>
              <a:xfrm flipH="1">
                <a:off x="1940668" y="2368716"/>
                <a:ext cx="210994" cy="853804"/>
              </a:xfrm>
              <a:prstGeom prst="straightConnector1">
                <a:avLst/>
              </a:prstGeom>
              <a:ln w="381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EAB0AFDA-4559-9878-9B06-F496BAC9C881}"/>
              </a:ext>
            </a:extLst>
          </p:cNvPr>
          <p:cNvSpPr/>
          <p:nvPr/>
        </p:nvSpPr>
        <p:spPr>
          <a:xfrm>
            <a:off x="1422746" y="1981259"/>
            <a:ext cx="275908" cy="275908"/>
          </a:xfrm>
          <a:prstGeom prst="ellipse">
            <a:avLst/>
          </a:prstGeom>
          <a:noFill/>
          <a:ln w="38100">
            <a:solidFill>
              <a:schemeClr val="tx1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8892233-A837-40CF-8614-8668B82A6F02}"/>
              </a:ext>
            </a:extLst>
          </p:cNvPr>
          <p:cNvGrpSpPr/>
          <p:nvPr/>
        </p:nvGrpSpPr>
        <p:grpSpPr>
          <a:xfrm>
            <a:off x="502475" y="3751742"/>
            <a:ext cx="1719852" cy="2510116"/>
            <a:chOff x="5117697" y="888339"/>
            <a:chExt cx="1719852" cy="2510116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2B5B4539-0B89-9553-D4B4-D42F5D70D4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-51" t="36405" r="62339" b="40798"/>
            <a:stretch/>
          </p:blipFill>
          <p:spPr>
            <a:xfrm rot="5400000">
              <a:off x="4639930" y="1368043"/>
              <a:ext cx="2510116" cy="1550707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5A5871A-C895-1257-14B1-A2CDD8D90446}"/>
                </a:ext>
              </a:extLst>
            </p:cNvPr>
            <p:cNvSpPr txBox="1"/>
            <p:nvPr/>
          </p:nvSpPr>
          <p:spPr>
            <a:xfrm>
              <a:off x="5117697" y="2748789"/>
              <a:ext cx="1719852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600" b="1" dirty="0">
                  <a:solidFill>
                    <a:schemeClr val="bg1"/>
                  </a:solidFill>
                  <a:latin typeface="+mn-lt"/>
                </a:rPr>
                <a:t>Gap between lines =</a:t>
              </a:r>
              <a:r>
                <a:rPr lang="en-US" sz="1600" dirty="0">
                  <a:solidFill>
                    <a:schemeClr val="bg1"/>
                  </a:solidFill>
                  <a:latin typeface="+mn-lt"/>
                </a:rPr>
                <a:t> 100 </a:t>
              </a:r>
              <a:r>
                <a:rPr lang="en-US" sz="1600" dirty="0" err="1">
                  <a:solidFill>
                    <a:schemeClr val="bg1"/>
                  </a:solidFill>
                  <a:latin typeface="+mn-lt"/>
                </a:rPr>
                <a:t>μm</a:t>
              </a:r>
              <a:endParaRPr lang="en-US" sz="1600" baseline="30000" dirty="0">
                <a:solidFill>
                  <a:schemeClr val="bg1"/>
                </a:solidFill>
                <a:latin typeface="+mn-lt"/>
              </a:endParaRP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7E59C71A-959A-7E0A-B744-000C116C3A9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86207" y="2413301"/>
              <a:ext cx="466702" cy="346032"/>
            </a:xfrm>
            <a:prstGeom prst="straightConnector1">
              <a:avLst/>
            </a:prstGeom>
            <a:ln w="28575">
              <a:solidFill>
                <a:srgbClr val="FF0000"/>
              </a:solidFill>
              <a:miter lim="800000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76B2CF5-6F6F-7BDE-952E-56842F02D4D0}"/>
              </a:ext>
            </a:extLst>
          </p:cNvPr>
          <p:cNvGrpSpPr/>
          <p:nvPr/>
        </p:nvGrpSpPr>
        <p:grpSpPr>
          <a:xfrm>
            <a:off x="2148185" y="3769224"/>
            <a:ext cx="1783567" cy="2506877"/>
            <a:chOff x="7483134" y="891578"/>
            <a:chExt cx="1783567" cy="2506877"/>
          </a:xfrm>
        </p:grpSpPr>
        <p:pic>
          <p:nvPicPr>
            <p:cNvPr id="41" name="Picture 40" descr="A picture containing text, sign&#10;&#10;Description automatically generated">
              <a:extLst>
                <a:ext uri="{FF2B5EF4-FFF2-40B4-BE49-F238E27FC236}">
                  <a16:creationId xmlns:a16="http://schemas.microsoft.com/office/drawing/2014/main" id="{B5ACCFD7-0680-9028-0107-1E3866336B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75687" t="23717" r="4042" b="35479"/>
            <a:stretch/>
          </p:blipFill>
          <p:spPr>
            <a:xfrm>
              <a:off x="7483134" y="891578"/>
              <a:ext cx="1783567" cy="2506877"/>
            </a:xfrm>
            <a:prstGeom prst="rect">
              <a:avLst/>
            </a:prstGeom>
          </p:spPr>
        </p:pic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514BC1F-0F03-BA56-F0F1-2DD58C25F3A0}"/>
                </a:ext>
              </a:extLst>
            </p:cNvPr>
            <p:cNvSpPr txBox="1"/>
            <p:nvPr/>
          </p:nvSpPr>
          <p:spPr>
            <a:xfrm>
              <a:off x="7546849" y="2018330"/>
              <a:ext cx="1719852" cy="5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1600" b="1" dirty="0">
                  <a:solidFill>
                    <a:schemeClr val="bg1"/>
                  </a:solidFill>
                  <a:latin typeface="+mn-lt"/>
                </a:rPr>
                <a:t>Gap between lines =</a:t>
              </a:r>
              <a:r>
                <a:rPr lang="en-US" sz="1600" dirty="0">
                  <a:solidFill>
                    <a:schemeClr val="bg1"/>
                  </a:solidFill>
                  <a:latin typeface="+mn-lt"/>
                </a:rPr>
                <a:t> 20 </a:t>
              </a:r>
              <a:r>
                <a:rPr lang="en-US" sz="1600" dirty="0" err="1">
                  <a:solidFill>
                    <a:schemeClr val="bg1"/>
                  </a:solidFill>
                  <a:latin typeface="+mn-lt"/>
                </a:rPr>
                <a:t>μm</a:t>
              </a:r>
              <a:endParaRPr lang="en-US" sz="1600" baseline="30000" dirty="0">
                <a:solidFill>
                  <a:schemeClr val="bg1"/>
                </a:solidFill>
                <a:latin typeface="+mn-lt"/>
              </a:endParaRPr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B8F96C8C-2577-7367-3478-D9F45D9E65AF}"/>
                </a:ext>
              </a:extLst>
            </p:cNvPr>
            <p:cNvCxnSpPr>
              <a:cxnSpLocks/>
            </p:cNvCxnSpPr>
            <p:nvPr/>
          </p:nvCxnSpPr>
          <p:spPr>
            <a:xfrm>
              <a:off x="8096956" y="2516790"/>
              <a:ext cx="292370" cy="353489"/>
            </a:xfrm>
            <a:prstGeom prst="straightConnector1">
              <a:avLst/>
            </a:prstGeom>
            <a:ln w="28575">
              <a:solidFill>
                <a:srgbClr val="FF0000"/>
              </a:solidFill>
              <a:miter lim="800000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E87F573B-27F4-D51D-EFB4-5288FE234C6B}"/>
              </a:ext>
            </a:extLst>
          </p:cNvPr>
          <p:cNvSpPr txBox="1"/>
          <p:nvPr/>
        </p:nvSpPr>
        <p:spPr>
          <a:xfrm>
            <a:off x="514023" y="3358111"/>
            <a:ext cx="3514104" cy="2446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100" dirty="0">
                <a:latin typeface="+mn-lt"/>
              </a:rPr>
              <a:t>(HFIR layout figures are courtesy of Georg Ehlers )</a:t>
            </a:r>
          </a:p>
        </p:txBody>
      </p:sp>
      <p:pic>
        <p:nvPicPr>
          <p:cNvPr id="56" name="Picture 55" descr="Screen Shot 2014-04-29 at 2.14.52 PM.png">
            <a:extLst>
              <a:ext uri="{FF2B5EF4-FFF2-40B4-BE49-F238E27FC236}">
                <a16:creationId xmlns:a16="http://schemas.microsoft.com/office/drawing/2014/main" id="{96BC5478-BC3C-01C6-5CFE-4EAF6CE0C690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598543" y="3465676"/>
            <a:ext cx="1320041" cy="1566488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8" name="Picture 4" descr="dry_panorama">
            <a:extLst>
              <a:ext uri="{FF2B5EF4-FFF2-40B4-BE49-F238E27FC236}">
                <a16:creationId xmlns:a16="http://schemas.microsoft.com/office/drawing/2014/main" id="{C5597067-2084-B7D7-D8AC-5A6601BF2D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print"/>
          <a:srcRect l="25257" t="8024" r="21864" b="11722"/>
          <a:stretch/>
        </p:blipFill>
        <p:spPr bwMode="auto">
          <a:xfrm>
            <a:off x="7759564" y="3505727"/>
            <a:ext cx="1619069" cy="1566488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9C0B53EF-6AEC-87D4-F845-5B3EFFC61ED3}"/>
              </a:ext>
            </a:extLst>
          </p:cNvPr>
          <p:cNvGrpSpPr>
            <a:grpSpLocks noChangeAspect="1"/>
          </p:cNvGrpSpPr>
          <p:nvPr/>
        </p:nvGrpSpPr>
        <p:grpSpPr>
          <a:xfrm>
            <a:off x="8747773" y="4725708"/>
            <a:ext cx="1023812" cy="2008474"/>
            <a:chOff x="1544108" y="2967290"/>
            <a:chExt cx="1729098" cy="3392076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2E5FE088-EFC3-9554-94C6-6E64FF0F9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624135" y="2967290"/>
              <a:ext cx="1649071" cy="3392076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81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6F74B5F-202D-C4CC-893C-552B3F4C3266}"/>
                </a:ext>
              </a:extLst>
            </p:cNvPr>
            <p:cNvSpPr txBox="1"/>
            <p:nvPr/>
          </p:nvSpPr>
          <p:spPr>
            <a:xfrm>
              <a:off x="1544108" y="4371106"/>
              <a:ext cx="713588" cy="292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90000"/>
                </a:lnSpc>
              </a:pPr>
              <a:r>
                <a:rPr lang="en-US" sz="400" dirty="0">
                  <a:solidFill>
                    <a:schemeClr val="bg1"/>
                  </a:solidFill>
                  <a:latin typeface="+mn-lt"/>
                </a:rPr>
                <a:t>Attenuation counts</a:t>
              </a:r>
            </a:p>
          </p:txBody>
        </p:sp>
      </p:grpSp>
      <p:sp>
        <p:nvSpPr>
          <p:cNvPr id="63" name="Rectangle 62">
            <a:extLst>
              <a:ext uri="{FF2B5EF4-FFF2-40B4-BE49-F238E27FC236}">
                <a16:creationId xmlns:a16="http://schemas.microsoft.com/office/drawing/2014/main" id="{1BD77FE5-9432-FB1F-11F6-774CBB344DAA}"/>
              </a:ext>
            </a:extLst>
          </p:cNvPr>
          <p:cNvSpPr/>
          <p:nvPr/>
        </p:nvSpPr>
        <p:spPr>
          <a:xfrm>
            <a:off x="429767" y="3697530"/>
            <a:ext cx="3547772" cy="2641290"/>
          </a:xfrm>
          <a:prstGeom prst="rect">
            <a:avLst/>
          </a:prstGeom>
          <a:noFill/>
          <a:ln w="38100">
            <a:solidFill>
              <a:srgbClr val="0039FF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6000" b="1" dirty="0">
              <a:solidFill>
                <a:schemeClr val="tx1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4E245F51-EACC-CECF-2505-F5A6193CAF18}"/>
              </a:ext>
            </a:extLst>
          </p:cNvPr>
          <p:cNvSpPr/>
          <p:nvPr/>
        </p:nvSpPr>
        <p:spPr>
          <a:xfrm>
            <a:off x="4121192" y="3385794"/>
            <a:ext cx="7951358" cy="3435136"/>
          </a:xfrm>
          <a:prstGeom prst="rect">
            <a:avLst/>
          </a:prstGeom>
          <a:noFill/>
          <a:ln w="38100">
            <a:solidFill>
              <a:srgbClr val="0039FF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sz="6000" b="1" dirty="0">
              <a:solidFill>
                <a:schemeClr val="tx1"/>
              </a:solidFill>
            </a:endParaRP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84CC66F0-C18D-9597-9C92-4AE18E1CEF4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15761"/>
          <a:stretch/>
        </p:blipFill>
        <p:spPr>
          <a:xfrm>
            <a:off x="7420764" y="4725708"/>
            <a:ext cx="1023813" cy="2011644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98D6665F-AA2C-0D3C-C730-BE78A02AEB1C}"/>
              </a:ext>
            </a:extLst>
          </p:cNvPr>
          <p:cNvSpPr txBox="1"/>
          <p:nvPr/>
        </p:nvSpPr>
        <p:spPr>
          <a:xfrm>
            <a:off x="1625123" y="2967217"/>
            <a:ext cx="2230098" cy="31393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600" dirty="0">
                <a:latin typeface="+mn-lt"/>
              </a:rPr>
              <a:t>HFIR Cold Guide Hall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09AC0530-3554-4CDD-696D-574A22721CD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7198" y="4766179"/>
            <a:ext cx="1250294" cy="196349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31E6C8-3E63-1835-7C8B-06BA677F69E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450557" y="6226738"/>
            <a:ext cx="541108" cy="54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586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4CB46-4536-449D-9BC9-791D6FA68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VENUS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E2B7-AC57-4F21-A53C-E5FAA849B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042" y="2072495"/>
            <a:ext cx="6215557" cy="4047778"/>
          </a:xfrm>
        </p:spPr>
        <p:txBody>
          <a:bodyPr/>
          <a:lstStyle/>
          <a:p>
            <a:r>
              <a:rPr lang="en-US" sz="2000" dirty="0"/>
              <a:t>A wavelength dependent imaging beamline with a detector position at 25m with a maximum field-of-view of 20 x 20 cm</a:t>
            </a:r>
            <a:r>
              <a:rPr lang="en-US" sz="2000" baseline="30000" dirty="0"/>
              <a:t>2</a:t>
            </a:r>
            <a:r>
              <a:rPr lang="en-US" sz="2000" dirty="0"/>
              <a:t> and a spatial resolution of ~ 100 </a:t>
            </a:r>
            <a:r>
              <a:rPr lang="en-US" sz="2000" dirty="0">
                <a:sym typeface="Symbol" panose="05050102010706020507" pitchFamily="18" charset="2"/>
              </a:rPr>
              <a:t>m</a:t>
            </a:r>
          </a:p>
          <a:p>
            <a:r>
              <a:rPr lang="en-US" sz="2000" dirty="0">
                <a:sym typeface="Symbol" panose="05050102010706020507" pitchFamily="18" charset="2"/>
              </a:rPr>
              <a:t>Optimized for unique imaging capabilities:</a:t>
            </a:r>
          </a:p>
          <a:p>
            <a:pPr lvl="1"/>
            <a:r>
              <a:rPr lang="en-US" sz="2000" b="1" dirty="0">
                <a:solidFill>
                  <a:prstClr val="black"/>
                </a:solidFill>
              </a:rPr>
              <a:t>Bragg-edge imaging </a:t>
            </a:r>
            <a:r>
              <a:rPr lang="en-US" sz="2000" dirty="0">
                <a:solidFill>
                  <a:prstClr val="black"/>
                </a:solidFill>
              </a:rPr>
              <a:t>– quantitative interpretation of total cross-section provides crystalline structure characterization (cold neutrons ~ meV,    </a:t>
            </a:r>
            <a:r>
              <a:rPr lang="en-US" sz="2000" dirty="0">
                <a:sym typeface="Symbol" panose="05050102010706020507" pitchFamily="18" charset="2"/>
              </a:rPr>
              <a:t>10 s time resolution</a:t>
            </a:r>
            <a:r>
              <a:rPr lang="en-US" sz="2000" dirty="0">
                <a:solidFill>
                  <a:prstClr val="black"/>
                </a:solidFill>
              </a:rPr>
              <a:t>)</a:t>
            </a:r>
          </a:p>
          <a:p>
            <a:pPr marL="685801" lvl="1" indent="-285750">
              <a:buClr>
                <a:prstClr val="black"/>
              </a:buClr>
            </a:pPr>
            <a:r>
              <a:rPr lang="en-US" sz="2000" b="1" dirty="0">
                <a:solidFill>
                  <a:prstClr val="black"/>
                </a:solidFill>
              </a:rPr>
              <a:t>Resonance imaging</a:t>
            </a:r>
            <a:r>
              <a:rPr lang="en-US" sz="2000" dirty="0">
                <a:solidFill>
                  <a:prstClr val="black"/>
                </a:solidFill>
              </a:rPr>
              <a:t> – isotopic-sensitive spatially-resolved spectroscopy technique (epithermal neutrons ~ eV, </a:t>
            </a:r>
            <a:r>
              <a:rPr lang="en-US" sz="2000" dirty="0">
                <a:sym typeface="Symbol" panose="05050102010706020507" pitchFamily="18" charset="2"/>
              </a:rPr>
              <a:t>100 ns time resolution</a:t>
            </a:r>
            <a:r>
              <a:rPr lang="en-US" sz="2000" dirty="0">
                <a:solidFill>
                  <a:prstClr val="black"/>
                </a:solidFill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161E34B-3BCF-4C44-963D-6541496D68B5}"/>
              </a:ext>
            </a:extLst>
          </p:cNvPr>
          <p:cNvSpPr txBox="1"/>
          <p:nvPr/>
        </p:nvSpPr>
        <p:spPr>
          <a:xfrm>
            <a:off x="387042" y="951868"/>
            <a:ext cx="115520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F0302020204030204"/>
                <a:ea typeface="+mn-ea"/>
                <a:cs typeface="Arial" charset="0"/>
              </a:rPr>
              <a:t>Science areas: energy materials such as electrochemistry in battery cells, materials science including additively manufactured alloys and superalloys behavior under stress (heat, pressure), nuclear materials, archaeometry, etc.</a:t>
            </a:r>
          </a:p>
        </p:txBody>
      </p:sp>
      <p:pic>
        <p:nvPicPr>
          <p:cNvPr id="5" name="Picture 4" descr="A picture containing LEGO, toy&#10;&#10;Description automatically generated">
            <a:extLst>
              <a:ext uri="{FF2B5EF4-FFF2-40B4-BE49-F238E27FC236}">
                <a16:creationId xmlns:a16="http://schemas.microsoft.com/office/drawing/2014/main" id="{20B89888-8FD6-445E-A4FF-14A78DE017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8433" y="2131498"/>
            <a:ext cx="5713566" cy="281972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1A728A5-161B-45CB-A2E8-F198BB12F2D8}"/>
              </a:ext>
            </a:extLst>
          </p:cNvPr>
          <p:cNvSpPr txBox="1"/>
          <p:nvPr/>
        </p:nvSpPr>
        <p:spPr>
          <a:xfrm>
            <a:off x="7353038" y="2072495"/>
            <a:ext cx="4636480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F0302020204030204"/>
                <a:ea typeface="+mn-ea"/>
                <a:cs typeface="Arial" charset="0"/>
              </a:rPr>
              <a:t>VENUS Completion Date: Summer 2024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0C6FA2-E5C6-4944-9578-3C5CF02B8AB8}"/>
              </a:ext>
            </a:extLst>
          </p:cNvPr>
          <p:cNvSpPr txBox="1"/>
          <p:nvPr/>
        </p:nvSpPr>
        <p:spPr>
          <a:xfrm>
            <a:off x="10039220" y="5207520"/>
            <a:ext cx="2011941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F0302020204030204"/>
                <a:ea typeface="+mn-ea"/>
                <a:cs typeface="Arial" charset="0"/>
              </a:rPr>
              <a:t>Schematic (top) and photograph (left) of VENUS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AC369F4-0FF2-83C5-2801-55BED820A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2343" y="4722903"/>
            <a:ext cx="3073401" cy="2108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491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6374E-EF2E-F79F-8DB5-95FDB7E2E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5772250" cy="539496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2"/>
                </a:solidFill>
              </a:rPr>
              <a:t>Bragg edge imaging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1C38509-347C-0624-CA5A-72CB67605039}"/>
              </a:ext>
            </a:extLst>
          </p:cNvPr>
          <p:cNvSpPr txBox="1">
            <a:spLocks/>
          </p:cNvSpPr>
          <p:nvPr/>
        </p:nvSpPr>
        <p:spPr bwMode="auto">
          <a:xfrm>
            <a:off x="5979381" y="279621"/>
            <a:ext cx="6008535" cy="539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0" kern="1200">
                <a:solidFill>
                  <a:schemeClr val="tx1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2pPr>
            <a:lvl3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3pPr>
            <a:lvl4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4pPr>
            <a:lvl5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5pPr>
            <a:lvl6pPr marL="4572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6pPr>
            <a:lvl7pPr marL="9144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7pPr>
            <a:lvl8pPr marL="13716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8pPr>
            <a:lvl9pPr marL="18288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b="1" dirty="0">
                <a:solidFill>
                  <a:schemeClr val="tx2"/>
                </a:solidFill>
              </a:rPr>
              <a:t>Resonance imaging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D687EEF-9440-6E6D-CBEA-5AE21338B389}"/>
              </a:ext>
            </a:extLst>
          </p:cNvPr>
          <p:cNvCxnSpPr>
            <a:cxnSpLocks/>
          </p:cNvCxnSpPr>
          <p:nvPr/>
        </p:nvCxnSpPr>
        <p:spPr>
          <a:xfrm>
            <a:off x="6042212" y="-21009"/>
            <a:ext cx="0" cy="6900017"/>
          </a:xfrm>
          <a:prstGeom prst="line">
            <a:avLst/>
          </a:prstGeom>
          <a:ln w="28575">
            <a:solidFill>
              <a:schemeClr val="tx2">
                <a:lumMod val="40000"/>
                <a:lumOff val="60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51D270E-AC31-4615-59C8-107A8A04C392}"/>
              </a:ext>
            </a:extLst>
          </p:cNvPr>
          <p:cNvSpPr txBox="1"/>
          <p:nvPr/>
        </p:nvSpPr>
        <p:spPr>
          <a:xfrm>
            <a:off x="337898" y="1111244"/>
            <a:ext cx="568018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dirty="0"/>
              <a:t>Material Behavior: </a:t>
            </a:r>
            <a:r>
              <a:rPr lang="en-US" sz="1600" i="1" dirty="0"/>
              <a:t>Monitoring residual strain relaxation and preferred grain orientation of additively manufactured Inconel 625 by in-situ neutron imaging 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89FA78C-C4F9-2789-8C40-960142933F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1" t="7148" r="57253" b="11173"/>
          <a:stretch/>
        </p:blipFill>
        <p:spPr>
          <a:xfrm>
            <a:off x="491747" y="3705750"/>
            <a:ext cx="1919759" cy="131213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4F2D39B-B78A-31B6-C2BB-136EAA8E7A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25" t="3805" r="34816" b="57035"/>
          <a:stretch/>
        </p:blipFill>
        <p:spPr>
          <a:xfrm>
            <a:off x="491747" y="4968580"/>
            <a:ext cx="4828616" cy="142654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7229846-14F5-5CBF-AB53-7F79F8035D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5045" t="7240" r="9081" b="59231"/>
          <a:stretch/>
        </p:blipFill>
        <p:spPr>
          <a:xfrm>
            <a:off x="5265422" y="5133234"/>
            <a:ext cx="460283" cy="11071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ABE35F8-189A-023F-F1FB-920FBF3608A1}"/>
              </a:ext>
            </a:extLst>
          </p:cNvPr>
          <p:cNvSpPr txBox="1"/>
          <p:nvPr/>
        </p:nvSpPr>
        <p:spPr>
          <a:xfrm rot="5400000">
            <a:off x="5389955" y="5513752"/>
            <a:ext cx="935873" cy="24468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100" dirty="0" err="1">
                <a:latin typeface="+mn-lt"/>
              </a:rPr>
              <a:t>Microstrain</a:t>
            </a:r>
            <a:endParaRPr lang="en-US" sz="1100" dirty="0">
              <a:latin typeface="+mn-lt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2BE1848-EA7E-67A4-38CB-58085ED6A0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473" y="2005827"/>
            <a:ext cx="4563034" cy="16175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5FF55EF8-6C5C-F3A5-DC6D-5A44FE8D36D5}"/>
              </a:ext>
            </a:extLst>
          </p:cNvPr>
          <p:cNvSpPr txBox="1"/>
          <p:nvPr/>
        </p:nvSpPr>
        <p:spPr>
          <a:xfrm>
            <a:off x="2675852" y="6454276"/>
            <a:ext cx="336636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solidFill>
                  <a:schemeClr val="tx2"/>
                </a:solidFill>
                <a:latin typeface="+mn-lt"/>
              </a:rPr>
              <a:t>A.S. Tremsin et al, Additive Manufacturing 46 (2021) 102130.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A6109A5-051B-E3D7-336C-CC37189ADA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654" t="7855" r="10649"/>
          <a:stretch/>
        </p:blipFill>
        <p:spPr>
          <a:xfrm>
            <a:off x="3177990" y="3612669"/>
            <a:ext cx="1919760" cy="135591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38C46F62-7215-D331-DF39-60E73D22CE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8720" y="2042357"/>
            <a:ext cx="2970006" cy="174847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682B1AE-B69E-BD64-A4CA-7A038DA8564C}"/>
              </a:ext>
            </a:extLst>
          </p:cNvPr>
          <p:cNvSpPr txBox="1"/>
          <p:nvPr/>
        </p:nvSpPr>
        <p:spPr>
          <a:xfrm>
            <a:off x="6218816" y="1111505"/>
            <a:ext cx="568018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1" dirty="0"/>
              <a:t>Material Elemental/Isotopic Content: </a:t>
            </a:r>
            <a:r>
              <a:rPr lang="en-US" sz="1600" i="1" dirty="0"/>
              <a:t>3D maps of elemental/isotopic distribution in objects.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8DFA1F2-F8C6-5F6E-EC79-EE1D2D4EDE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49381" y="4142156"/>
            <a:ext cx="4859383" cy="243622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0059F3A-D438-FB2E-447C-FD7391ED22A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042" b="1696"/>
          <a:stretch/>
        </p:blipFill>
        <p:spPr>
          <a:xfrm>
            <a:off x="9619673" y="1696020"/>
            <a:ext cx="2471769" cy="2440886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616F491-2F8D-4768-898A-F3BE656831F7}"/>
              </a:ext>
            </a:extLst>
          </p:cNvPr>
          <p:cNvSpPr txBox="1"/>
          <p:nvPr/>
        </p:nvSpPr>
        <p:spPr>
          <a:xfrm>
            <a:off x="6277263" y="6550223"/>
            <a:ext cx="485938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dirty="0">
                <a:solidFill>
                  <a:schemeClr val="tx2"/>
                </a:solidFill>
                <a:effectLst/>
              </a:rPr>
              <a:t>Zhang Y., </a:t>
            </a:r>
            <a:r>
              <a:rPr lang="en-US" sz="1200" b="0" i="1" dirty="0">
                <a:solidFill>
                  <a:schemeClr val="tx2"/>
                </a:solidFill>
                <a:effectLst/>
              </a:rPr>
              <a:t>Transactions of the American Nuclear Society,</a:t>
            </a:r>
            <a:r>
              <a:rPr lang="en-US" sz="1200" b="0" i="0" dirty="0">
                <a:solidFill>
                  <a:schemeClr val="tx2"/>
                </a:solidFill>
                <a:effectLst/>
              </a:rPr>
              <a:t> (2018).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42C1404-9A57-3688-6719-3FC5D3CB1980}"/>
              </a:ext>
            </a:extLst>
          </p:cNvPr>
          <p:cNvSpPr txBox="1">
            <a:spLocks/>
          </p:cNvSpPr>
          <p:nvPr/>
        </p:nvSpPr>
        <p:spPr bwMode="auto">
          <a:xfrm>
            <a:off x="256313" y="-43480"/>
            <a:ext cx="1760772" cy="5394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0" kern="1200">
                <a:solidFill>
                  <a:schemeClr val="tx1"/>
                </a:solidFill>
                <a:latin typeface="Century Gothic" panose="020B0502020202020204" pitchFamily="34" charset="0"/>
                <a:ea typeface="+mj-ea"/>
                <a:cs typeface="+mj-cs"/>
              </a:defRPr>
            </a:lvl1pPr>
            <a:lvl2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2pPr>
            <a:lvl3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3pPr>
            <a:lvl4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4pPr>
            <a:lvl5pPr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5pPr>
            <a:lvl6pPr marL="4572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6pPr>
            <a:lvl7pPr marL="9144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7pPr>
            <a:lvl8pPr marL="13716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8pPr>
            <a:lvl9pPr marL="1828800" algn="l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rgbClr val="006C3A"/>
                </a:solidFill>
                <a:latin typeface="Arial Black" pitchFamily="34" charset="0"/>
              </a:defRPr>
            </a:lvl9pPr>
          </a:lstStyle>
          <a:p>
            <a:r>
              <a:rPr lang="en-US" b="1"/>
              <a:t>VENUS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15087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04297-74DC-753E-74EF-B107E10C4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pic>
        <p:nvPicPr>
          <p:cNvPr id="5" name="Picture 4" descr="A picture containing text, screenshot, food&#10;&#10;Description automatically generated">
            <a:extLst>
              <a:ext uri="{FF2B5EF4-FFF2-40B4-BE49-F238E27FC236}">
                <a16:creationId xmlns:a16="http://schemas.microsoft.com/office/drawing/2014/main" id="{01E60CD7-37F6-EC20-C8ED-92DFCB69B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3094" y="1202356"/>
            <a:ext cx="5969480" cy="426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814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3EB1-E8F8-9416-1863-1E8C379B7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Hand-on – cropping a stack of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CB4A4-6BC6-84B4-732B-FEE9F8B38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PLAN</a:t>
            </a:r>
          </a:p>
          <a:p>
            <a:r>
              <a:rPr lang="en-US" dirty="0"/>
              <a:t>Load the images</a:t>
            </a:r>
          </a:p>
          <a:p>
            <a:r>
              <a:rPr lang="en-US" dirty="0"/>
              <a:t>Visualize</a:t>
            </a:r>
          </a:p>
          <a:p>
            <a:r>
              <a:rPr lang="en-US" dirty="0"/>
              <a:t>Select region to crop</a:t>
            </a:r>
          </a:p>
          <a:p>
            <a:r>
              <a:rPr lang="en-US" dirty="0"/>
              <a:t>Visualize result</a:t>
            </a:r>
          </a:p>
          <a:p>
            <a:r>
              <a:rPr lang="en-US" dirty="0"/>
              <a:t>Export new 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1EF984-7667-4AFF-44E0-0E48C5A78DA9}"/>
              </a:ext>
            </a:extLst>
          </p:cNvPr>
          <p:cNvSpPr txBox="1"/>
          <p:nvPr/>
        </p:nvSpPr>
        <p:spPr>
          <a:xfrm>
            <a:off x="3024554" y="6370616"/>
            <a:ext cx="735036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i="1" dirty="0">
                <a:latin typeface="+mn-lt"/>
              </a:rPr>
              <a:t>jean/exercises/1.notebook_without_widgets_example1.ipynb</a:t>
            </a:r>
          </a:p>
        </p:txBody>
      </p:sp>
    </p:spTree>
    <p:extLst>
      <p:ext uri="{BB962C8B-B14F-4D97-AF65-F5344CB8AC3E}">
        <p14:creationId xmlns:p14="http://schemas.microsoft.com/office/powerpoint/2010/main" val="3513931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3EB1-E8F8-9416-1863-1E8C379B7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Hand-on – cropping a stack of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CB4A4-6BC6-84B4-732B-FEE9F8B38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PLAN</a:t>
            </a:r>
          </a:p>
          <a:p>
            <a:r>
              <a:rPr lang="en-US" dirty="0"/>
              <a:t>Load the images</a:t>
            </a:r>
          </a:p>
          <a:p>
            <a:r>
              <a:rPr lang="en-US" dirty="0"/>
              <a:t>Visualize</a:t>
            </a:r>
          </a:p>
          <a:p>
            <a:r>
              <a:rPr lang="en-US" dirty="0"/>
              <a:t>Select region to crop</a:t>
            </a:r>
          </a:p>
          <a:p>
            <a:r>
              <a:rPr lang="en-US" dirty="0"/>
              <a:t>Visualize result</a:t>
            </a:r>
          </a:p>
          <a:p>
            <a:r>
              <a:rPr lang="en-US" dirty="0"/>
              <a:t>Export new 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1EF984-7667-4AFF-44E0-0E48C5A78DA9}"/>
              </a:ext>
            </a:extLst>
          </p:cNvPr>
          <p:cNvSpPr txBox="1"/>
          <p:nvPr/>
        </p:nvSpPr>
        <p:spPr>
          <a:xfrm>
            <a:off x="3024554" y="6370616"/>
            <a:ext cx="735036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i="1" dirty="0">
                <a:latin typeface="+mn-lt"/>
              </a:rPr>
              <a:t>jean/exercises/1.notebook_without_widgets_example2.ipynb</a:t>
            </a:r>
          </a:p>
        </p:txBody>
      </p:sp>
    </p:spTree>
    <p:extLst>
      <p:ext uri="{BB962C8B-B14F-4D97-AF65-F5344CB8AC3E}">
        <p14:creationId xmlns:p14="http://schemas.microsoft.com/office/powerpoint/2010/main" val="111706937"/>
      </p:ext>
    </p:extLst>
  </p:cSld>
  <p:clrMapOvr>
    <a:masterClrMapping/>
  </p:clrMapOvr>
</p:sld>
</file>

<file path=ppt/theme/theme1.xml><?xml version="1.0" encoding="utf-8"?>
<a:theme xmlns:a="http://schemas.openxmlformats.org/drawingml/2006/main" name="ORNL">
  <a:themeElements>
    <a:clrScheme name="ORNL theme colors 180717 final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3BA2AD"/>
      </a:accent1>
      <a:accent2>
        <a:srgbClr val="8FBB55"/>
      </a:accent2>
      <a:accent3>
        <a:srgbClr val="5785B7"/>
      </a:accent3>
      <a:accent4>
        <a:srgbClr val="E5A940"/>
      </a:accent4>
      <a:accent5>
        <a:srgbClr val="919785"/>
      </a:accent5>
      <a:accent6>
        <a:srgbClr val="CB4D3D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 w="38100">
          <a:solidFill>
            <a:schemeClr val="bg2"/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RNL 16x9 template 180719" id="{91F5A9DE-0FF5-42D2-8B71-414341298470}" vid="{19B61368-BE15-4FF9-B836-7A1A3976FBB8}"/>
    </a:ext>
  </a:extLst>
</a:theme>
</file>

<file path=ppt/theme/theme2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FF1CA81-B025-421E-9746-B1FF59551E5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950AF3C-223B-4322-9D84-8F5422CEAF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6B6F5DE5-FF42-42F2-9962-F83010572F4E}">
  <ds:schemaRefs>
    <ds:schemaRef ds:uri="http://schemas.openxmlformats.org/package/2006/metadata/core-properties"/>
    <ds:schemaRef ds:uri="http://purl.org/dc/terms/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800</Words>
  <Application>Microsoft Macintosh PowerPoint</Application>
  <PresentationFormat>Widescreen</PresentationFormat>
  <Paragraphs>124</Paragraphs>
  <Slides>13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Arial Black</vt:lpstr>
      <vt:lpstr>Century Gothic</vt:lpstr>
      <vt:lpstr>ORNL</vt:lpstr>
      <vt:lpstr>Jupyter notebooks and their widgets</vt:lpstr>
      <vt:lpstr>Table of Contents</vt:lpstr>
      <vt:lpstr>Neutron Imaging Technique</vt:lpstr>
      <vt:lpstr>MARS</vt:lpstr>
      <vt:lpstr>VENUS</vt:lpstr>
      <vt:lpstr>Bragg edge imaging</vt:lpstr>
      <vt:lpstr>Jupyter notebooks</vt:lpstr>
      <vt:lpstr>Hand-on – cropping a stack of images</vt:lpstr>
      <vt:lpstr>Hand-on – cropping a stack of images</vt:lpstr>
      <vt:lpstr>Hand-on – cropping a stack of images</vt:lpstr>
      <vt:lpstr>Hand-on – cropping a stack of images</vt:lpstr>
      <vt:lpstr>More advanced used of widgets</vt:lpstr>
      <vt:lpstr>Infos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Dynamics of Neutron Imaging Software  and Implementation: Their Impact on Scientific Research and Beam Line Productivity</dc:title>
  <dc:subject/>
  <dc:creator/>
  <cp:keywords/>
  <dc:description/>
  <cp:lastModifiedBy/>
  <cp:revision>181</cp:revision>
  <dcterms:created xsi:type="dcterms:W3CDTF">2018-07-12T19:30:01Z</dcterms:created>
  <dcterms:modified xsi:type="dcterms:W3CDTF">2023-05-24T15:27:30Z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